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4" r:id="rId1"/>
  </p:sldMasterIdLst>
  <p:notesMasterIdLst>
    <p:notesMasterId r:id="rId14"/>
  </p:notesMasterIdLst>
  <p:handoutMasterIdLst>
    <p:handoutMasterId r:id="rId15"/>
  </p:handoutMasterIdLst>
  <p:sldIdLst>
    <p:sldId id="1736" r:id="rId2"/>
    <p:sldId id="1737" r:id="rId3"/>
    <p:sldId id="1738" r:id="rId4"/>
    <p:sldId id="1739" r:id="rId5"/>
    <p:sldId id="1740" r:id="rId6"/>
    <p:sldId id="1741" r:id="rId7"/>
    <p:sldId id="1742" r:id="rId8"/>
    <p:sldId id="1769" r:id="rId9"/>
    <p:sldId id="1770" r:id="rId10"/>
    <p:sldId id="1771" r:id="rId11"/>
    <p:sldId id="1743" r:id="rId12"/>
    <p:sldId id="1794"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frameSlides="1"/>
  <p:clrMru>
    <a:srgbClr val="33CC00"/>
    <a:srgbClr val="FFE6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4"/>
    <p:restoredTop sz="94643"/>
  </p:normalViewPr>
  <p:slideViewPr>
    <p:cSldViewPr snapToGrid="0" snapToObjects="1">
      <p:cViewPr varScale="1">
        <p:scale>
          <a:sx n="120" d="100"/>
          <a:sy n="120" d="100"/>
        </p:scale>
        <p:origin x="1168" y="17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1264"/>
    </p:cViewPr>
  </p:sorterViewPr>
  <p:notesViewPr>
    <p:cSldViewPr snapToGrid="0" snapToObjects="1">
      <p:cViewPr varScale="1">
        <p:scale>
          <a:sx n="55" d="100"/>
          <a:sy n="55" d="100"/>
        </p:scale>
        <p:origin x="-9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0AFAED-B3F5-F844-A56E-87F9452C9222}" type="datetimeFigureOut">
              <a:rPr lang="en-US"/>
              <a:pPr/>
              <a:t>2/17/16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47FD59-2956-0F45-BC2E-068CF25E3812}" type="slidenum">
              <a:rPr/>
              <a:pPr/>
              <a:t>‹#›</a:t>
            </a:fld>
            <a:endParaRPr lang="en-US"/>
          </a:p>
        </p:txBody>
      </p:sp>
    </p:spTree>
    <p:extLst>
      <p:ext uri="{BB962C8B-B14F-4D97-AF65-F5344CB8AC3E}">
        <p14:creationId xmlns:p14="http://schemas.microsoft.com/office/powerpoint/2010/main" val="9970468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6D1DBA-CC19-A34B-AD90-A0303634FBDE}" type="datetimeFigureOut">
              <a:rPr lang="en-US"/>
              <a:pPr/>
              <a:t>2/17/16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E35CB3-1955-EF4B-A07F-669D25884C65}" type="slidenum">
              <a:rPr/>
              <a:pPr/>
              <a:t>‹#›</a:t>
            </a:fld>
            <a:endParaRPr lang="en-US"/>
          </a:p>
        </p:txBody>
      </p:sp>
    </p:spTree>
    <p:extLst>
      <p:ext uri="{BB962C8B-B14F-4D97-AF65-F5344CB8AC3E}">
        <p14:creationId xmlns:p14="http://schemas.microsoft.com/office/powerpoint/2010/main" val="205434191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a:t>Laura Terrill</a:t>
            </a: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p>
            <a:fld id="{74C2F60E-34D8-DD42-93FD-7BD7AE43232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a:t>Laura Terrill</a:t>
            </a: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4C2F60E-34D8-DD42-93FD-7BD7AE43232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4C2F60E-34D8-DD42-93FD-7BD7AE432328}" type="slidenum">
              <a:rPr lang="en-US"/>
              <a:pPr/>
              <a:t>‹#›</a:t>
            </a:fld>
            <a:endParaRPr lang="en-US"/>
          </a:p>
        </p:txBody>
      </p:sp>
      <p:sp>
        <p:nvSpPr>
          <p:cNvPr id="14" name="Footer Placeholder 13"/>
          <p:cNvSpPr>
            <a:spLocks noGrp="1"/>
          </p:cNvSpPr>
          <p:nvPr>
            <p:ph type="ftr" sz="quarter" idx="12"/>
          </p:nvPr>
        </p:nvSpPr>
        <p:spPr/>
        <p:txBody>
          <a:bodyPr/>
          <a:lstStyle/>
          <a:p>
            <a:r>
              <a:rPr lang="en-US"/>
              <a:t>Laura Terrill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fld id="{74C2F60E-34D8-DD42-93FD-7BD7AE432328}" type="slidenum">
              <a:rPr lang="en-US"/>
              <a:pPr/>
              <a:t>‹#›</a:t>
            </a:fld>
            <a:endParaRPr lang="en-US"/>
          </a:p>
        </p:txBody>
      </p:sp>
      <p:sp>
        <p:nvSpPr>
          <p:cNvPr id="12" name="Footer Placeholder 11"/>
          <p:cNvSpPr>
            <a:spLocks noGrp="1"/>
          </p:cNvSpPr>
          <p:nvPr>
            <p:ph type="ftr" sz="quarter" idx="17"/>
          </p:nvPr>
        </p:nvSpPr>
        <p:spPr/>
        <p:txBody>
          <a:bodyPr rtlCol="0"/>
          <a:lstStyle/>
          <a:p>
            <a:r>
              <a:rPr lang="en-US"/>
              <a:t>Laura Terrill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fld id="{74C2F60E-34D8-DD42-93FD-7BD7AE432328}" type="slidenum">
              <a:rPr lang="en-US"/>
              <a:pPr/>
              <a:t>‹#›</a:t>
            </a:fld>
            <a:endParaRPr lang="en-US"/>
          </a:p>
        </p:txBody>
      </p:sp>
      <p:sp>
        <p:nvSpPr>
          <p:cNvPr id="14" name="Footer Placeholder 13"/>
          <p:cNvSpPr>
            <a:spLocks noGrp="1"/>
          </p:cNvSpPr>
          <p:nvPr>
            <p:ph type="ftr" sz="quarter" idx="17"/>
          </p:nvPr>
        </p:nvSpPr>
        <p:spPr/>
        <p:txBody>
          <a:bodyPr rtlCol="0"/>
          <a:lstStyle/>
          <a:p>
            <a:r>
              <a:rPr lang="en-US"/>
              <a:t>Laura Terrill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Laura Terrill</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Laura Terrill</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4C2F60E-34D8-DD42-93FD-7BD7AE432328}" type="slidenum">
              <a:rPr lang="en-US"/>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a:t>Laura Terrill</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sz="1400" dirty="0">
              <a:solidFill>
                <a:schemeClr val="tx2"/>
              </a:solidFill>
            </a:endParaRPr>
          </a:p>
        </p:txBody>
      </p:sp>
      <p:sp>
        <p:nvSpPr>
          <p:cNvPr id="3" name="Footer Placeholder 2"/>
          <p:cNvSpPr>
            <a:spLocks noGrp="1"/>
          </p:cNvSpPr>
          <p:nvPr>
            <p:ph type="ftr" sz="quarter" idx="3"/>
          </p:nvPr>
        </p:nvSpPr>
        <p:spPr>
          <a:xfrm>
            <a:off x="0" y="6430962"/>
            <a:ext cx="5421083" cy="365125"/>
          </a:xfrm>
          <a:prstGeom prst="rect">
            <a:avLst/>
          </a:prstGeom>
        </p:spPr>
        <p:txBody>
          <a:bodyPr vert="horz" anchor="ctr"/>
          <a:lstStyle>
            <a:lvl1pPr algn="l" eaLnBrk="1" latinLnBrk="0" hangingPunct="1">
              <a:defRPr kumimoji="0" sz="1400">
                <a:solidFill>
                  <a:schemeClr val="tx2"/>
                </a:solidFill>
              </a:defRPr>
            </a:lvl1pPr>
          </a:lstStyle>
          <a:p>
            <a:r>
              <a:rPr lang="en-US"/>
              <a:t>Laura Terrill</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4C2F60E-34D8-DD42-93FD-7BD7AE43232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media" Target="file://localhost/Users/lterrill/Music/sergio_pasatiempos.mp3" TargetMode="External"/><Relationship Id="rId4" Type="http://schemas.openxmlformats.org/officeDocument/2006/relationships/audio" Target="file://localhost/Users/lterrill/Music/sergio_pasatiempos.mp3" TargetMode="External"/><Relationship Id="rId5" Type="http://schemas.openxmlformats.org/officeDocument/2006/relationships/slideLayout" Target="../slideLayouts/slideLayout4.xml"/><Relationship Id="rId6" Type="http://schemas.openxmlformats.org/officeDocument/2006/relationships/image" Target="../media/image4.png"/><Relationship Id="rId1" Type="http://schemas.microsoft.com/office/2007/relationships/media" Target="file://localhost/Users/lterrill/Music/STE-002albam-pres.mp3" TargetMode="External"/><Relationship Id="rId2" Type="http://schemas.openxmlformats.org/officeDocument/2006/relationships/audio" Target="file://localhost/Users/lterrill/Music/STE-002albam-pres.mp3"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35920" y="228600"/>
            <a:ext cx="8153400" cy="990600"/>
          </a:xfrm>
        </p:spPr>
        <p:txBody>
          <a:bodyPr/>
          <a:lstStyle/>
          <a:p>
            <a:r>
              <a:rPr lang="en-US"/>
              <a:t>La adicción a las compras</a:t>
            </a:r>
          </a:p>
        </p:txBody>
      </p:sp>
      <p:sp>
        <p:nvSpPr>
          <p:cNvPr id="7" name="Content Placeholder 6"/>
          <p:cNvSpPr>
            <a:spLocks noGrp="1"/>
          </p:cNvSpPr>
          <p:nvPr>
            <p:ph sz="quarter" idx="1"/>
          </p:nvPr>
        </p:nvSpPr>
        <p:spPr>
          <a:xfrm>
            <a:off x="215900" y="1551467"/>
            <a:ext cx="4629000" cy="5014432"/>
          </a:xfrm>
          <a:solidFill>
            <a:srgbClr val="C6D9F1"/>
          </a:solidFill>
        </p:spPr>
        <p:txBody>
          <a:bodyPr>
            <a:noAutofit/>
          </a:bodyPr>
          <a:lstStyle/>
          <a:p>
            <a:pPr marL="0" indent="0">
              <a:lnSpc>
                <a:spcPct val="80000"/>
              </a:lnSpc>
              <a:spcBef>
                <a:spcPts val="0"/>
              </a:spcBef>
              <a:buNone/>
            </a:pPr>
            <a:r>
              <a:rPr lang="en-US" sz="2000" b="1"/>
              <a:t>      LA ADICCIÓN A LAS COMPRAS</a:t>
            </a:r>
            <a:r>
              <a:rPr lang="en-US" sz="2000"/>
              <a:t> es un impulso incontrolable para adquirir objetos inútiles o innecesarios. La gratificación deriva, más que de la utilidad de los productos, del propio proceso de comprar. Este consumo, no planificado, va más allá de las posibilidades económicas de la persona y le lleva a tener un exceso en sus gastos e incluso a generar deudas.</a:t>
            </a:r>
          </a:p>
          <a:p>
            <a:pPr marL="0" indent="0">
              <a:lnSpc>
                <a:spcPct val="80000"/>
              </a:lnSpc>
              <a:spcBef>
                <a:spcPts val="0"/>
              </a:spcBef>
              <a:buNone/>
            </a:pPr>
            <a:endParaRPr lang="en-US" sz="2000"/>
          </a:p>
          <a:p>
            <a:pPr marL="0" indent="0">
              <a:lnSpc>
                <a:spcPct val="80000"/>
              </a:lnSpc>
              <a:spcBef>
                <a:spcPts val="0"/>
              </a:spcBef>
              <a:buNone/>
            </a:pPr>
            <a:r>
              <a:rPr lang="en-US" sz="2000"/>
              <a:t>       Entre las causas que mueven a comprar de forma desmesurada no se encuentra la necesidad, sino un descontrol de los impulsos y un pensamiento irracional que surge de una necesidad emocional, de la falta de autoestima, de un vacío o de la imposibilidad de soportar frustraciones y problema.</a:t>
            </a:r>
          </a:p>
        </p:txBody>
      </p:sp>
      <p:sp>
        <p:nvSpPr>
          <p:cNvPr id="8" name="Content Placeholder 7"/>
          <p:cNvSpPr>
            <a:spLocks noGrp="1"/>
          </p:cNvSpPr>
          <p:nvPr>
            <p:ph sz="quarter" idx="2"/>
          </p:nvPr>
        </p:nvSpPr>
        <p:spPr>
          <a:xfrm>
            <a:off x="4883000" y="1589566"/>
            <a:ext cx="4146699" cy="5014433"/>
          </a:xfrm>
          <a:ln w="19050" cmpd="sng">
            <a:noFill/>
          </a:ln>
        </p:spPr>
        <p:txBody>
          <a:bodyPr>
            <a:normAutofit fontScale="62500" lnSpcReduction="20000"/>
          </a:bodyPr>
          <a:lstStyle/>
          <a:p>
            <a:pPr marL="0" indent="0">
              <a:spcBef>
                <a:spcPts val="0"/>
              </a:spcBef>
              <a:buNone/>
            </a:pPr>
            <a:r>
              <a:rPr lang="en-US" sz="3200"/>
              <a:t>Shopping addiction is an uncontrollable impulse to acquire useless or unnecessary objects. Gratification is derived, not from the utility of the products, but from the act of buying. This unplanned consumption goes beyond the economic possibilities of the person and leads him to have an excess in expenditures and even generate debts.</a:t>
            </a:r>
          </a:p>
          <a:p>
            <a:pPr marL="0" indent="0">
              <a:spcBef>
                <a:spcPts val="0"/>
              </a:spcBef>
              <a:buNone/>
            </a:pPr>
            <a:endParaRPr lang="en-US" sz="3200"/>
          </a:p>
          <a:p>
            <a:pPr marL="0" indent="0">
              <a:spcBef>
                <a:spcPts val="0"/>
              </a:spcBef>
              <a:buNone/>
            </a:pPr>
            <a:r>
              <a:rPr lang="en-US" sz="3200"/>
              <a:t>        Among the causes that move disproportionately to buy is not a necessity but a lack of control of impulses and irrational thought that arises from an emotional need, lack of self-esteem, a vacuum or inability to withstand frustrations and problem.</a:t>
            </a:r>
            <a:endParaRPr lang="en-US"/>
          </a:p>
        </p:txBody>
      </p:sp>
      <p:pic>
        <p:nvPicPr>
          <p:cNvPr id="9" name="Picture 8" descr="Unknown.jpeg"/>
          <p:cNvPicPr>
            <a:picLocks noChangeAspect="1"/>
          </p:cNvPicPr>
          <p:nvPr/>
        </p:nvPicPr>
        <p:blipFill>
          <a:blip r:embed="rId2"/>
          <a:stretch>
            <a:fillRect/>
          </a:stretch>
        </p:blipFill>
        <p:spPr>
          <a:xfrm>
            <a:off x="6596138" y="163386"/>
            <a:ext cx="1971762" cy="1353312"/>
          </a:xfrm>
          <a:prstGeom prst="rect">
            <a:avLst/>
          </a:prstGeom>
        </p:spPr>
      </p:pic>
      <p:sp>
        <p:nvSpPr>
          <p:cNvPr id="10" name="Footer Placeholder 9"/>
          <p:cNvSpPr>
            <a:spLocks noGrp="1"/>
          </p:cNvSpPr>
          <p:nvPr>
            <p:ph type="ftr" sz="quarter" idx="17"/>
          </p:nvPr>
        </p:nvSpPr>
        <p:spPr/>
        <p:txBody>
          <a:bodyPr/>
          <a:lstStyle/>
          <a:p>
            <a:r>
              <a:rPr lang="en-US"/>
              <a:t>Laura Terrill</a:t>
            </a:r>
          </a:p>
        </p:txBody>
      </p:sp>
      <p:sp>
        <p:nvSpPr>
          <p:cNvPr id="11" name="Slide Number Placeholder 10"/>
          <p:cNvSpPr>
            <a:spLocks noGrp="1"/>
          </p:cNvSpPr>
          <p:nvPr>
            <p:ph type="sldNum" sz="quarter" idx="16"/>
          </p:nvPr>
        </p:nvSpPr>
        <p:spPr/>
        <p:txBody>
          <a:bodyPr>
            <a:normAutofit fontScale="85000" lnSpcReduction="20000"/>
          </a:bodyPr>
          <a:lstStyle/>
          <a:p>
            <a:fld id="{74C2F60E-34D8-DD42-93FD-7BD7AE432328}" type="slidenum">
              <a:rPr lang="en-US"/>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Interpretive Comprehension</a:t>
            </a:r>
          </a:p>
        </p:txBody>
      </p:sp>
      <p:sp>
        <p:nvSpPr>
          <p:cNvPr id="3" name="Footer Placeholder 2"/>
          <p:cNvSpPr>
            <a:spLocks noGrp="1"/>
          </p:cNvSpPr>
          <p:nvPr>
            <p:ph type="ftr" sz="quarter" idx="11"/>
          </p:nvPr>
        </p:nvSpPr>
        <p:spPr/>
        <p:txBody>
          <a:bodyPr/>
          <a:lstStyle/>
          <a:p>
            <a:r>
              <a:rPr lang="en-US"/>
              <a:t>Laura Terrill</a:t>
            </a:r>
          </a:p>
        </p:txBody>
      </p:sp>
      <p:graphicFrame>
        <p:nvGraphicFramePr>
          <p:cNvPr id="5" name="Content Placeholder 4"/>
          <p:cNvGraphicFramePr>
            <a:graphicFrameLocks noGrp="1"/>
          </p:cNvGraphicFramePr>
          <p:nvPr>
            <p:ph sz="quarter" idx="1"/>
          </p:nvPr>
        </p:nvGraphicFramePr>
        <p:xfrm>
          <a:off x="612775" y="1691858"/>
          <a:ext cx="8153400" cy="4572000"/>
        </p:xfrm>
        <a:graphic>
          <a:graphicData uri="http://schemas.openxmlformats.org/drawingml/2006/table">
            <a:tbl>
              <a:tblPr firstRow="1" bandRow="1">
                <a:tableStyleId>{5C22544A-7EE6-4342-B048-85BDC9FD1C3A}</a:tableStyleId>
              </a:tblPr>
              <a:tblGrid>
                <a:gridCol w="1914223"/>
                <a:gridCol w="981994"/>
                <a:gridCol w="5257183"/>
              </a:tblGrid>
              <a:tr h="370840">
                <a:tc gridSpan="3">
                  <a:txBody>
                    <a:bodyPr/>
                    <a:lstStyle/>
                    <a:p>
                      <a:pPr marL="0" marR="0">
                        <a:spcBef>
                          <a:spcPts val="0"/>
                        </a:spcBef>
                        <a:spcAft>
                          <a:spcPts val="0"/>
                        </a:spcAft>
                      </a:pPr>
                      <a:r>
                        <a:rPr lang="en-US" sz="2000" b="1">
                          <a:latin typeface="+mn-lt"/>
                          <a:ea typeface="Cambria"/>
                          <a:cs typeface="Times New Roman"/>
                        </a:rPr>
                        <a:t>Interpretive Comprehension - </a:t>
                      </a:r>
                      <a:r>
                        <a:rPr lang="en-US" sz="2000">
                          <a:latin typeface="+mn-lt"/>
                          <a:ea typeface="Cambria"/>
                          <a:cs typeface="Times New Roman"/>
                        </a:rPr>
                        <a:t>Organizational Features, Guessing Meaning from Context, Inferences, Author’s Perspective, Comparing Cultural Perspectives, Personal Reaction to the Text</a:t>
                      </a:r>
                    </a:p>
                  </a:txBody>
                  <a:tcPr marL="68580" marR="68580" marT="0" marB="0" anchor="ctr"/>
                </a:tc>
                <a:tc hMerge="1">
                  <a:txBody>
                    <a:bodyPr/>
                    <a:lstStyle/>
                    <a:p>
                      <a:endParaRPr lang="en-US"/>
                    </a:p>
                  </a:txBody>
                  <a:tcPr/>
                </a:tc>
                <a:tc hMerge="1">
                  <a:txBody>
                    <a:bodyPr/>
                    <a:lstStyle/>
                    <a:p>
                      <a:endParaRPr lang="en-US"/>
                    </a:p>
                  </a:txBody>
                  <a:tcPr/>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Strong Comprehension</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10</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Infers and interprets the text’s meaning using clear evidence from the text. </a:t>
                      </a:r>
                      <a:endParaRPr lang="en-US" sz="2000">
                        <a:latin typeface="+mn-lt"/>
                        <a:ea typeface="ＭＳ 明朝"/>
                        <a:cs typeface="Times New Roman"/>
                      </a:endParaRPr>
                    </a:p>
                  </a:txBody>
                  <a:tcPr marL="68580" marR="68580" marT="0" marB="0"/>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Meets Expectations</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9</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Infers and interprets the text’s meaning in a partially complete and/or partially plausible  manner. </a:t>
                      </a:r>
                      <a:endParaRPr lang="en-US" sz="2000">
                        <a:latin typeface="+mn-lt"/>
                        <a:ea typeface="ＭＳ 明朝"/>
                        <a:cs typeface="Times New Roman"/>
                      </a:endParaRPr>
                    </a:p>
                  </a:txBody>
                  <a:tcPr marL="68580" marR="68580" marT="0" marB="0"/>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Approaching Expectations</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8</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Makes a few plausible interpretations and inferences regarding the text’s meaning.</a:t>
                      </a:r>
                      <a:endParaRPr lang="en-US" sz="2000">
                        <a:latin typeface="+mn-lt"/>
                        <a:ea typeface="ＭＳ 明朝"/>
                        <a:cs typeface="Times New Roman"/>
                      </a:endParaRPr>
                    </a:p>
                  </a:txBody>
                  <a:tcPr marL="68580" marR="68580" marT="0" marB="0"/>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Minimal Comprehension</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7</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Inferences and interpretations of the text’s meaning are incomplete and/or not supported by evidence from the text.</a:t>
                      </a:r>
                      <a:endParaRPr lang="en-US" sz="2000">
                        <a:latin typeface="+mn-lt"/>
                        <a:ea typeface="ＭＳ 明朝"/>
                        <a:cs typeface="Times New Roman"/>
                      </a:endParaRPr>
                    </a:p>
                  </a:txBody>
                  <a:tcPr marL="68580" marR="68580" marT="0" marB="0"/>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No Comprehension</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5</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Does not provide a response.</a:t>
                      </a:r>
                      <a:endParaRPr lang="en-US" sz="2000">
                        <a:latin typeface="+mn-lt"/>
                        <a:ea typeface="ＭＳ 明朝"/>
                        <a:cs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Interpretive Listening</a:t>
            </a:r>
          </a:p>
        </p:txBody>
      </p:sp>
      <p:sp>
        <p:nvSpPr>
          <p:cNvPr id="6" name="Content Placeholder 5"/>
          <p:cNvSpPr>
            <a:spLocks noGrp="1"/>
          </p:cNvSpPr>
          <p:nvPr>
            <p:ph sz="quarter" idx="1"/>
          </p:nvPr>
        </p:nvSpPr>
        <p:spPr>
          <a:xfrm>
            <a:off x="609600" y="1919767"/>
            <a:ext cx="3886200" cy="4150833"/>
          </a:xfrm>
        </p:spPr>
        <p:txBody>
          <a:bodyPr>
            <a:normAutofit fontScale="55000" lnSpcReduction="20000"/>
          </a:bodyPr>
          <a:lstStyle/>
          <a:p>
            <a:pPr>
              <a:buNone/>
            </a:pPr>
            <a:r>
              <a:rPr lang="en-US" b="1"/>
              <a:t>French</a:t>
            </a:r>
          </a:p>
          <a:p>
            <a:pPr>
              <a:buNone/>
            </a:pPr>
            <a:endParaRPr lang="en-US"/>
          </a:p>
          <a:p>
            <a:pPr marL="0" indent="0">
              <a:buNone/>
            </a:pPr>
            <a:r>
              <a:rPr lang="en-US"/>
              <a:t>What do you know about Albam? Check all that apply. </a:t>
            </a:r>
          </a:p>
          <a:p>
            <a:pPr marL="0" indent="0">
              <a:buNone/>
            </a:pPr>
            <a:endParaRPr lang="en-US"/>
          </a:p>
          <a:p>
            <a:pPr marL="0" indent="0">
              <a:buNone/>
            </a:pPr>
            <a:r>
              <a:rPr lang="en-US"/>
              <a:t>____She is a professor. </a:t>
            </a:r>
          </a:p>
          <a:p>
            <a:pPr marL="0" indent="0">
              <a:buNone/>
            </a:pPr>
            <a:r>
              <a:rPr lang="en-US"/>
              <a:t>____She is 24. </a:t>
            </a:r>
          </a:p>
          <a:p>
            <a:pPr marL="0" indent="0">
              <a:buNone/>
            </a:pPr>
            <a:r>
              <a:rPr lang="en-US"/>
              <a:t>____She does not have children. </a:t>
            </a:r>
          </a:p>
          <a:p>
            <a:pPr marL="0" indent="0">
              <a:buNone/>
            </a:pPr>
            <a:r>
              <a:rPr lang="en-US"/>
              <a:t>____She likes sports. </a:t>
            </a:r>
          </a:p>
          <a:p>
            <a:pPr marL="0" indent="0">
              <a:buNone/>
            </a:pPr>
            <a:r>
              <a:rPr lang="en-US"/>
              <a:t>____She often goes to the gym. </a:t>
            </a:r>
          </a:p>
          <a:p>
            <a:pPr marL="0" indent="0">
              <a:buNone/>
            </a:pPr>
            <a:r>
              <a:rPr lang="en-US"/>
              <a:t>____She lives in Paris. </a:t>
            </a:r>
          </a:p>
          <a:p>
            <a:pPr marL="0" indent="0">
              <a:buNone/>
            </a:pPr>
            <a:endParaRPr lang="en-US"/>
          </a:p>
          <a:p>
            <a:pPr marL="0" indent="0">
              <a:buNone/>
            </a:pPr>
            <a:r>
              <a:rPr lang="en-US"/>
              <a:t>Are you likely to be friends with Albam? Why or why not? Justify your answer with information from the text. </a:t>
            </a:r>
          </a:p>
          <a:p>
            <a:pPr>
              <a:buNone/>
            </a:pPr>
            <a:endParaRPr lang="en-US"/>
          </a:p>
          <a:p>
            <a:pPr>
              <a:buNone/>
            </a:pPr>
            <a:endParaRPr lang="en-US"/>
          </a:p>
        </p:txBody>
      </p:sp>
      <p:sp>
        <p:nvSpPr>
          <p:cNvPr id="7" name="Content Placeholder 6"/>
          <p:cNvSpPr>
            <a:spLocks noGrp="1"/>
          </p:cNvSpPr>
          <p:nvPr>
            <p:ph sz="quarter" idx="2"/>
          </p:nvPr>
        </p:nvSpPr>
        <p:spPr>
          <a:xfrm>
            <a:off x="4844901" y="1919767"/>
            <a:ext cx="3886200" cy="4572000"/>
          </a:xfrm>
        </p:spPr>
        <p:txBody>
          <a:bodyPr>
            <a:normAutofit fontScale="55000" lnSpcReduction="20000"/>
          </a:bodyPr>
          <a:lstStyle/>
          <a:p>
            <a:pPr>
              <a:buNone/>
            </a:pPr>
            <a:r>
              <a:rPr lang="en-US" b="1"/>
              <a:t>Spanish</a:t>
            </a:r>
          </a:p>
          <a:p>
            <a:pPr>
              <a:buNone/>
            </a:pPr>
            <a:endParaRPr lang="en-US"/>
          </a:p>
          <a:p>
            <a:pPr marL="0">
              <a:buNone/>
            </a:pPr>
            <a:r>
              <a:rPr lang="en-US"/>
              <a:t>What do you know about Sergio? List 3 things. </a:t>
            </a:r>
          </a:p>
          <a:p>
            <a:pPr>
              <a:buNone/>
            </a:pPr>
            <a:endParaRPr lang="en-US"/>
          </a:p>
          <a:p>
            <a:pPr>
              <a:buNone/>
            </a:pPr>
            <a:r>
              <a:rPr lang="en-US"/>
              <a:t>1. </a:t>
            </a:r>
          </a:p>
          <a:p>
            <a:pPr>
              <a:buNone/>
            </a:pPr>
            <a:r>
              <a:rPr lang="en-US"/>
              <a:t>2. </a:t>
            </a:r>
          </a:p>
          <a:p>
            <a:pPr>
              <a:buNone/>
            </a:pPr>
            <a:r>
              <a:rPr lang="en-US"/>
              <a:t>3</a:t>
            </a:r>
          </a:p>
          <a:p>
            <a:pPr>
              <a:buNone/>
            </a:pPr>
            <a:endParaRPr lang="en-US"/>
          </a:p>
          <a:p>
            <a:pPr marL="0">
              <a:buNone/>
            </a:pPr>
            <a:r>
              <a:rPr lang="en-US"/>
              <a:t>What one question might you ask to get to know him better? </a:t>
            </a:r>
          </a:p>
        </p:txBody>
      </p:sp>
      <p:sp>
        <p:nvSpPr>
          <p:cNvPr id="3" name="Footer Placeholder 2"/>
          <p:cNvSpPr>
            <a:spLocks noGrp="1"/>
          </p:cNvSpPr>
          <p:nvPr>
            <p:ph type="ftr" sz="quarter" idx="17"/>
          </p:nvPr>
        </p:nvSpPr>
        <p:spPr/>
        <p:txBody>
          <a:bodyPr/>
          <a:lstStyle/>
          <a:p>
            <a:r>
              <a:rPr lang="en-US"/>
              <a:t>Laura Terrill</a:t>
            </a:r>
          </a:p>
        </p:txBody>
      </p:sp>
      <p:pic>
        <p:nvPicPr>
          <p:cNvPr id="8" name="STE-002albam-pres.mp3">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6"/>
          <a:stretch>
            <a:fillRect/>
          </a:stretch>
        </p:blipFill>
        <p:spPr>
          <a:xfrm>
            <a:off x="2298700" y="1816100"/>
            <a:ext cx="631825" cy="631825"/>
          </a:xfrm>
          <a:prstGeom prst="rect">
            <a:avLst/>
          </a:prstGeom>
        </p:spPr>
      </p:pic>
      <p:pic>
        <p:nvPicPr>
          <p:cNvPr id="9" name="sergio_pasatiempos.mp3">
            <a:hlinkClick r:id="" action="ppaction://media"/>
          </p:cNvPr>
          <p:cNvPicPr>
            <a:picLocks noRot="1" noChangeAspect="1"/>
          </p:cNvPicPr>
          <p:nvPr>
            <a:audioFile r:link="rId4"/>
            <p:extLst>
              <p:ext uri="{DAA4B4D4-6D71-4841-9C94-3DE7FCFB9230}">
                <p14:media xmlns:p14="http://schemas.microsoft.com/office/powerpoint/2010/main" r:link="rId3"/>
              </p:ext>
            </p:extLst>
          </p:nvPr>
        </p:nvPicPr>
        <p:blipFill>
          <a:blip r:embed="rId6"/>
          <a:stretch>
            <a:fillRect/>
          </a:stretch>
        </p:blipFill>
        <p:spPr>
          <a:xfrm>
            <a:off x="6777187" y="1816100"/>
            <a:ext cx="631825" cy="631825"/>
          </a:xfrm>
          <a:prstGeom prst="rect">
            <a:avLst/>
          </a:prstGeom>
        </p:spPr>
      </p:pic>
      <p:sp>
        <p:nvSpPr>
          <p:cNvPr id="10" name="Slide Number Placeholder 9"/>
          <p:cNvSpPr>
            <a:spLocks noGrp="1"/>
          </p:cNvSpPr>
          <p:nvPr>
            <p:ph type="sldNum" sz="quarter" idx="16"/>
          </p:nvPr>
        </p:nvSpPr>
        <p:spPr/>
        <p:txBody>
          <a:bodyPr>
            <a:normAutofit fontScale="85000" lnSpcReduction="20000"/>
          </a:bodyPr>
          <a:lstStyle/>
          <a:p>
            <a:fld id="{74C2F60E-34D8-DD42-93FD-7BD7AE432328}" type="slidenum">
              <a:rPr lang="en-US"/>
              <a:pPr/>
              <a:t>11</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855"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1838" fill="hold"/>
                                        <p:tgtEl>
                                          <p:spTgt spid="9"/>
                                        </p:tgtEl>
                                      </p:cBhvr>
                                    </p:cmd>
                                  </p:childTnLst>
                                </p:cTn>
                              </p:par>
                            </p:childTnLst>
                          </p:cTn>
                        </p:par>
                      </p:childTnLst>
                    </p:cTn>
                  </p:par>
                </p:childTnLst>
              </p:cTn>
              <p:nextCondLst>
                <p:cond evt="onClick" delay="0">
                  <p:tgtEl>
                    <p:spTgt spid="9"/>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Literal Comprehension Rubric</a:t>
            </a:r>
          </a:p>
        </p:txBody>
      </p:sp>
      <p:sp>
        <p:nvSpPr>
          <p:cNvPr id="3" name="Footer Placeholder 2"/>
          <p:cNvSpPr>
            <a:spLocks noGrp="1"/>
          </p:cNvSpPr>
          <p:nvPr>
            <p:ph type="ftr" sz="quarter" idx="11"/>
          </p:nvPr>
        </p:nvSpPr>
        <p:spPr/>
        <p:txBody>
          <a:bodyPr/>
          <a:lstStyle/>
          <a:p>
            <a:r>
              <a:rPr lang="en-US"/>
              <a:t>Laura Terrill</a:t>
            </a:r>
          </a:p>
        </p:txBody>
      </p:sp>
      <p:graphicFrame>
        <p:nvGraphicFramePr>
          <p:cNvPr id="5" name="Content Placeholder 4"/>
          <p:cNvGraphicFramePr>
            <a:graphicFrameLocks noGrp="1"/>
          </p:cNvGraphicFramePr>
          <p:nvPr>
            <p:ph sz="quarter" idx="1"/>
          </p:nvPr>
        </p:nvGraphicFramePr>
        <p:xfrm>
          <a:off x="612775" y="2006114"/>
          <a:ext cx="8153400" cy="4028440"/>
        </p:xfrm>
        <a:graphic>
          <a:graphicData uri="http://schemas.openxmlformats.org/drawingml/2006/table">
            <a:tbl>
              <a:tblPr firstRow="1" bandRow="1">
                <a:tableStyleId>{5C22544A-7EE6-4342-B048-85BDC9FD1C3A}</a:tableStyleId>
              </a:tblPr>
              <a:tblGrid>
                <a:gridCol w="1966596"/>
                <a:gridCol w="864154"/>
                <a:gridCol w="5322650"/>
              </a:tblGrid>
              <a:tr h="370840">
                <a:tc gridSpan="3">
                  <a:txBody>
                    <a:bodyPr/>
                    <a:lstStyle/>
                    <a:p>
                      <a:pPr marL="0" marR="0">
                        <a:spcBef>
                          <a:spcPts val="0"/>
                        </a:spcBef>
                        <a:spcAft>
                          <a:spcPts val="0"/>
                        </a:spcAft>
                        <a:tabLst>
                          <a:tab pos="2743200" algn="ctr"/>
                          <a:tab pos="5486400" algn="r"/>
                        </a:tabLst>
                      </a:pPr>
                      <a:r>
                        <a:rPr lang="en-US" sz="2000" b="1">
                          <a:latin typeface="+mn-lt"/>
                          <a:ea typeface="Cambria"/>
                          <a:cs typeface="Times New Roman"/>
                        </a:rPr>
                        <a:t>Literal Comprehension - </a:t>
                      </a:r>
                      <a:r>
                        <a:rPr lang="en-US" sz="2000">
                          <a:latin typeface="+mn-lt"/>
                          <a:ea typeface="Cambria"/>
                          <a:cs typeface="Times New Roman"/>
                        </a:rPr>
                        <a:t>Key Word, Main Idea, Supporting Details</a:t>
                      </a:r>
                      <a:endParaRPr lang="en-US" sz="2000">
                        <a:latin typeface="+mn-lt"/>
                        <a:ea typeface="ＭＳ 明朝"/>
                        <a:cs typeface="Times New Roman"/>
                      </a:endParaRPr>
                    </a:p>
                  </a:txBody>
                  <a:tcPr marL="68580" marR="68580" marT="0" marB="0" anchor="ctr"/>
                </a:tc>
                <a:tc hMerge="1">
                  <a:txBody>
                    <a:bodyPr/>
                    <a:lstStyle/>
                    <a:p>
                      <a:endParaRPr lang="en-US"/>
                    </a:p>
                  </a:txBody>
                  <a:tcPr/>
                </a:tc>
                <a:tc hMerge="1">
                  <a:txBody>
                    <a:bodyPr/>
                    <a:lstStyle/>
                    <a:p>
                      <a:endParaRPr lang="en-US"/>
                    </a:p>
                  </a:txBody>
                  <a:tcPr/>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Strong Comprehension</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10</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Identifies all key words/details/ideas appropriately within context of the text.</a:t>
                      </a:r>
                      <a:endParaRPr lang="en-US" sz="2000">
                        <a:latin typeface="+mn-lt"/>
                        <a:ea typeface="ＭＳ 明朝"/>
                        <a:cs typeface="Times New Roman"/>
                      </a:endParaRPr>
                    </a:p>
                  </a:txBody>
                  <a:tcPr marL="68580" marR="68580" marT="0" marB="0" anchor="ctr"/>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Meets Expectations</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9</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Identifies majority of key words/details/ideas appropriately within context of the text.</a:t>
                      </a:r>
                      <a:endParaRPr lang="en-US" sz="2000">
                        <a:latin typeface="+mn-lt"/>
                        <a:ea typeface="ＭＳ 明朝"/>
                        <a:cs typeface="Times New Roman"/>
                      </a:endParaRPr>
                    </a:p>
                  </a:txBody>
                  <a:tcPr marL="68580" marR="68580" marT="0" marB="0" anchor="ctr"/>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Approaching Expectations</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8</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Identifies half of key words/details/ideas appropriately within the context of the text.</a:t>
                      </a:r>
                      <a:endParaRPr lang="en-US" sz="2000">
                        <a:latin typeface="+mn-lt"/>
                        <a:ea typeface="ＭＳ 明朝"/>
                        <a:cs typeface="Times New Roman"/>
                      </a:endParaRPr>
                    </a:p>
                  </a:txBody>
                  <a:tcPr marL="68580" marR="68580" marT="0" marB="0" anchor="ctr"/>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Minimal Comprehension</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7</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Identifies fewer than half of key words/details/ideas appropriately within the context of the text.</a:t>
                      </a:r>
                      <a:endParaRPr lang="en-US" sz="2000">
                        <a:latin typeface="+mn-lt"/>
                        <a:ea typeface="ＭＳ 明朝"/>
                        <a:cs typeface="Times New Roman"/>
                      </a:endParaRPr>
                    </a:p>
                  </a:txBody>
                  <a:tcPr marL="68580" marR="68580" marT="0" marB="0" anchor="ctr"/>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No Comprehension</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5</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Does not identify any of the words/details/ideas appropriately within the context of the text or does not respond. </a:t>
                      </a:r>
                      <a:endParaRPr lang="en-US" sz="2000">
                        <a:latin typeface="+mn-lt"/>
                        <a:ea typeface="ＭＳ 明朝"/>
                        <a:cs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Key Word Recognition</a:t>
            </a:r>
          </a:p>
        </p:txBody>
      </p:sp>
      <p:sp>
        <p:nvSpPr>
          <p:cNvPr id="8" name="Content Placeholder 7"/>
          <p:cNvSpPr>
            <a:spLocks noGrp="1"/>
          </p:cNvSpPr>
          <p:nvPr>
            <p:ph sz="quarter" idx="1"/>
          </p:nvPr>
        </p:nvSpPr>
        <p:spPr>
          <a:xfrm>
            <a:off x="914400" y="1567498"/>
            <a:ext cx="7480300" cy="1676400"/>
          </a:xfrm>
        </p:spPr>
        <p:txBody>
          <a:bodyPr anchor="t">
            <a:noAutofit/>
          </a:bodyPr>
          <a:lstStyle/>
          <a:p>
            <a:pPr>
              <a:buNone/>
            </a:pPr>
            <a:r>
              <a:rPr lang="en-US" sz="2000" b="1">
                <a:solidFill>
                  <a:srgbClr val="FF0000"/>
                </a:solidFill>
              </a:rPr>
              <a:t> Find the following Spanish words in the article.</a:t>
            </a:r>
          </a:p>
          <a:p>
            <a:pPr>
              <a:spcBef>
                <a:spcPts val="100"/>
              </a:spcBef>
              <a:buNone/>
            </a:pPr>
            <a:r>
              <a:rPr lang="en-US" sz="2000"/>
              <a:t>		1.  impulse		5.  unplanned</a:t>
            </a:r>
          </a:p>
          <a:p>
            <a:pPr>
              <a:spcBef>
                <a:spcPts val="100"/>
              </a:spcBef>
              <a:buNone/>
            </a:pPr>
            <a:r>
              <a:rPr lang="en-US" sz="2000"/>
              <a:t>		2.  useless		6.  among the causes</a:t>
            </a:r>
          </a:p>
          <a:p>
            <a:pPr>
              <a:spcBef>
                <a:spcPts val="100"/>
              </a:spcBef>
              <a:buNone/>
            </a:pPr>
            <a:r>
              <a:rPr lang="en-US" sz="2000"/>
              <a:t>		3.  vacuum		7.  self-esteem</a:t>
            </a:r>
          </a:p>
          <a:p>
            <a:pPr>
              <a:spcBef>
                <a:spcPts val="100"/>
              </a:spcBef>
              <a:buNone/>
            </a:pPr>
            <a:r>
              <a:rPr lang="en-US" sz="2000"/>
              <a:t>		4.  tolerate		8.  necessity</a:t>
            </a:r>
          </a:p>
          <a:p>
            <a:pPr>
              <a:buNone/>
            </a:pPr>
            <a:endParaRPr lang="en-US" sz="2000"/>
          </a:p>
        </p:txBody>
      </p:sp>
      <p:graphicFrame>
        <p:nvGraphicFramePr>
          <p:cNvPr id="9" name="Table 8"/>
          <p:cNvGraphicFramePr>
            <a:graphicFrameLocks noGrp="1"/>
          </p:cNvGraphicFramePr>
          <p:nvPr/>
        </p:nvGraphicFramePr>
        <p:xfrm>
          <a:off x="355600" y="3373120"/>
          <a:ext cx="8372349" cy="2913380"/>
        </p:xfrm>
        <a:graphic>
          <a:graphicData uri="http://schemas.openxmlformats.org/drawingml/2006/table">
            <a:tbl>
              <a:tblPr firstRow="1" bandRow="1">
                <a:tableStyleId>{69CF1AB2-1976-4502-BF36-3FF5EA218861}</a:tableStyleId>
              </a:tblPr>
              <a:tblGrid>
                <a:gridCol w="2146300"/>
                <a:gridCol w="1028700"/>
                <a:gridCol w="5197349"/>
              </a:tblGrid>
              <a:tr h="596900">
                <a:tc>
                  <a:txBody>
                    <a:bodyPr/>
                    <a:lstStyle/>
                    <a:p>
                      <a:pPr algn="ctr"/>
                      <a:r>
                        <a:rPr lang="en-US" sz="1600" b="1"/>
                        <a:t>Strong Comprehension</a:t>
                      </a:r>
                    </a:p>
                  </a:txBody>
                  <a:tcPr/>
                </a:tc>
                <a:tc>
                  <a:txBody>
                    <a:bodyPr/>
                    <a:lstStyle/>
                    <a:p>
                      <a:pPr algn="ctr"/>
                      <a:r>
                        <a:rPr lang="en-US" sz="1600" b="1"/>
                        <a:t>10   </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a:latin typeface="+mn-lt"/>
                          <a:ea typeface="Calibri"/>
                          <a:cs typeface="Times New Roman"/>
                        </a:rPr>
                        <a:t>Identifies </a:t>
                      </a:r>
                      <a:r>
                        <a:rPr lang="en-US" sz="1600" b="0" baseline="0">
                          <a:latin typeface="+mn-lt"/>
                          <a:ea typeface="Calibri"/>
                          <a:cs typeface="Times New Roman"/>
                        </a:rPr>
                        <a:t>all</a:t>
                      </a:r>
                      <a:r>
                        <a:rPr lang="en-US" sz="1600" b="0">
                          <a:latin typeface="+mn-lt"/>
                          <a:ea typeface="Calibri"/>
                          <a:cs typeface="Times New Roman"/>
                        </a:rPr>
                        <a:t> key words appropriately within context of the text.</a:t>
                      </a:r>
                    </a:p>
                  </a:txBody>
                  <a:tcPr/>
                </a:tc>
              </a:tr>
              <a:tr h="508000">
                <a:tc>
                  <a:txBody>
                    <a:bodyPr/>
                    <a:lstStyle/>
                    <a:p>
                      <a:pPr algn="ctr"/>
                      <a:r>
                        <a:rPr lang="en-US" sz="1600" b="1"/>
                        <a:t>Meets Expectations</a:t>
                      </a:r>
                    </a:p>
                  </a:txBody>
                  <a:tcPr anchor="ctr"/>
                </a:tc>
                <a:tc>
                  <a:txBody>
                    <a:bodyPr/>
                    <a:lstStyle/>
                    <a:p>
                      <a:pPr algn="ctr"/>
                      <a:r>
                        <a:rPr lang="en-US" sz="1600" b="1"/>
                        <a:t>9</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majority</a:t>
                      </a:r>
                      <a:r>
                        <a:rPr lang="en-US" sz="1600" baseline="0">
                          <a:latin typeface="+mn-lt"/>
                          <a:ea typeface="Calibri"/>
                          <a:cs typeface="Times New Roman"/>
                        </a:rPr>
                        <a:t> of </a:t>
                      </a:r>
                      <a:r>
                        <a:rPr lang="en-US" sz="1600">
                          <a:latin typeface="+mn-lt"/>
                          <a:ea typeface="Calibri"/>
                          <a:cs typeface="Times New Roman"/>
                        </a:rPr>
                        <a:t>key words appropriately within context of the text.</a:t>
                      </a:r>
                    </a:p>
                  </a:txBody>
                  <a:tcPr/>
                </a:tc>
              </a:tr>
              <a:tr h="538480">
                <a:tc>
                  <a:txBody>
                    <a:bodyPr/>
                    <a:lstStyle/>
                    <a:p>
                      <a:pPr algn="ctr"/>
                      <a:r>
                        <a:rPr lang="en-US" sz="1600" b="1"/>
                        <a:t>Approaching Expectations</a:t>
                      </a:r>
                    </a:p>
                  </a:txBody>
                  <a:tcPr anchor="ctr"/>
                </a:tc>
                <a:tc>
                  <a:txBody>
                    <a:bodyPr/>
                    <a:lstStyle/>
                    <a:p>
                      <a:pPr algn="ctr"/>
                      <a:r>
                        <a:rPr lang="en-US" sz="1600" b="1"/>
                        <a:t>8</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half</a:t>
                      </a:r>
                      <a:r>
                        <a:rPr lang="en-US" sz="1600" baseline="0">
                          <a:latin typeface="+mn-lt"/>
                          <a:ea typeface="Calibri"/>
                          <a:cs typeface="Times New Roman"/>
                        </a:rPr>
                        <a:t> of </a:t>
                      </a:r>
                      <a:r>
                        <a:rPr lang="en-US" sz="1600">
                          <a:latin typeface="+mn-lt"/>
                          <a:ea typeface="Calibri"/>
                          <a:cs typeface="Times New Roman"/>
                        </a:rPr>
                        <a:t>key words appropriately within the context of the text.</a:t>
                      </a:r>
                    </a:p>
                  </a:txBody>
                  <a:tcPr/>
                </a:tc>
              </a:tr>
              <a:tr h="492760">
                <a:tc>
                  <a:txBody>
                    <a:bodyPr/>
                    <a:lstStyle/>
                    <a:p>
                      <a:pPr algn="ctr"/>
                      <a:r>
                        <a:rPr lang="en-US" sz="1600" b="1"/>
                        <a:t>Minimal Comprehension</a:t>
                      </a:r>
                    </a:p>
                  </a:txBody>
                  <a:tcPr anchor="ctr"/>
                </a:tc>
                <a:tc>
                  <a:txBody>
                    <a:bodyPr/>
                    <a:lstStyle/>
                    <a:p>
                      <a:pPr algn="ctr"/>
                      <a:r>
                        <a:rPr lang="en-US" sz="1600" b="1"/>
                        <a:t>7</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fewer</a:t>
                      </a:r>
                      <a:r>
                        <a:rPr lang="en-US" sz="1600" baseline="0">
                          <a:latin typeface="+mn-lt"/>
                          <a:ea typeface="Calibri"/>
                          <a:cs typeface="Times New Roman"/>
                        </a:rPr>
                        <a:t> than half of </a:t>
                      </a:r>
                      <a:r>
                        <a:rPr lang="en-US" sz="1600">
                          <a:latin typeface="+mn-lt"/>
                          <a:ea typeface="Calibri"/>
                          <a:cs typeface="Times New Roman"/>
                        </a:rPr>
                        <a:t>key words appropriately within the context of the text.</a:t>
                      </a:r>
                    </a:p>
                  </a:txBody>
                  <a:tcPr/>
                </a:tc>
              </a:tr>
              <a:tr h="535940">
                <a:tc>
                  <a:txBody>
                    <a:bodyPr/>
                    <a:lstStyle/>
                    <a:p>
                      <a:pPr algn="ctr"/>
                      <a:r>
                        <a:rPr lang="en-US" sz="1600" b="1"/>
                        <a:t>No</a:t>
                      </a:r>
                      <a:r>
                        <a:rPr lang="en-US" sz="1600" b="1" baseline="0"/>
                        <a:t> Comprehension</a:t>
                      </a:r>
                      <a:endParaRPr lang="en-US" sz="1600" b="1"/>
                    </a:p>
                  </a:txBody>
                  <a:tcPr anchor="ctr"/>
                </a:tc>
                <a:tc>
                  <a:txBody>
                    <a:bodyPr/>
                    <a:lstStyle/>
                    <a:p>
                      <a:pPr algn="ctr"/>
                      <a:r>
                        <a:rPr lang="en-US" sz="16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Does not identify any of the</a:t>
                      </a:r>
                      <a:r>
                        <a:rPr lang="en-US" sz="1600" baseline="0">
                          <a:latin typeface="+mn-lt"/>
                          <a:ea typeface="Calibri"/>
                          <a:cs typeface="Times New Roman"/>
                        </a:rPr>
                        <a:t> words appropriately within the context of the text. </a:t>
                      </a:r>
                      <a:endParaRPr lang="en-US" sz="1600">
                        <a:latin typeface="+mn-lt"/>
                        <a:ea typeface="Calibri"/>
                        <a:cs typeface="Times New Roman"/>
                      </a:endParaRPr>
                    </a:p>
                  </a:txBody>
                  <a:tcP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Main Idea</a:t>
            </a:r>
          </a:p>
        </p:txBody>
      </p:sp>
      <p:sp>
        <p:nvSpPr>
          <p:cNvPr id="8" name="Content Placeholder 7"/>
          <p:cNvSpPr>
            <a:spLocks noGrp="1"/>
          </p:cNvSpPr>
          <p:nvPr>
            <p:ph sz="quarter" idx="1"/>
          </p:nvPr>
        </p:nvSpPr>
        <p:spPr>
          <a:xfrm>
            <a:off x="914400" y="1831499"/>
            <a:ext cx="7480300" cy="528002"/>
          </a:xfrm>
        </p:spPr>
        <p:txBody>
          <a:bodyPr anchor="t">
            <a:noAutofit/>
          </a:bodyPr>
          <a:lstStyle/>
          <a:p>
            <a:pPr>
              <a:buNone/>
            </a:pPr>
            <a:r>
              <a:rPr lang="en-US" sz="2400">
                <a:solidFill>
                  <a:srgbClr val="FF0000"/>
                </a:solidFill>
              </a:rPr>
              <a:t>What is the main idea of this article? Answer in English</a:t>
            </a:r>
            <a:r>
              <a:rPr lang="en-US" sz="2000"/>
              <a:t>.</a:t>
            </a:r>
          </a:p>
          <a:p>
            <a:pPr>
              <a:buNone/>
            </a:pPr>
            <a:endParaRPr lang="en-US" sz="2000"/>
          </a:p>
        </p:txBody>
      </p:sp>
      <p:graphicFrame>
        <p:nvGraphicFramePr>
          <p:cNvPr id="9" name="Table 8"/>
          <p:cNvGraphicFramePr>
            <a:graphicFrameLocks noGrp="1"/>
          </p:cNvGraphicFramePr>
          <p:nvPr/>
        </p:nvGraphicFramePr>
        <p:xfrm>
          <a:off x="523748" y="2725420"/>
          <a:ext cx="8372349" cy="2938526"/>
        </p:xfrm>
        <a:graphic>
          <a:graphicData uri="http://schemas.openxmlformats.org/drawingml/2006/table">
            <a:tbl>
              <a:tblPr firstRow="1" bandRow="1">
                <a:tableStyleId>{69CF1AB2-1976-4502-BF36-3FF5EA218861}</a:tableStyleId>
              </a:tblPr>
              <a:tblGrid>
                <a:gridCol w="2146300"/>
                <a:gridCol w="1028700"/>
                <a:gridCol w="5197349"/>
              </a:tblGrid>
              <a:tr h="596900">
                <a:tc>
                  <a:txBody>
                    <a:bodyPr/>
                    <a:lstStyle/>
                    <a:p>
                      <a:pPr algn="ctr"/>
                      <a:r>
                        <a:rPr lang="en-US" sz="1600" b="1"/>
                        <a:t>Strong Comprehension</a:t>
                      </a:r>
                    </a:p>
                  </a:txBody>
                  <a:tcPr/>
                </a:tc>
                <a:tc>
                  <a:txBody>
                    <a:bodyPr/>
                    <a:lstStyle/>
                    <a:p>
                      <a:pPr algn="ctr"/>
                      <a:r>
                        <a:rPr lang="en-US" sz="1600" b="1"/>
                        <a:t>10</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Identifies the complete main ideas(s) of the text.</a:t>
                      </a:r>
                    </a:p>
                  </a:txBody>
                  <a:tcPr anchor="ctr"/>
                </a:tc>
              </a:tr>
              <a:tr h="508000">
                <a:tc>
                  <a:txBody>
                    <a:bodyPr/>
                    <a:lstStyle/>
                    <a:p>
                      <a:pPr algn="ctr"/>
                      <a:r>
                        <a:rPr lang="en-US" sz="1600" b="1"/>
                        <a:t>Meets Expectations</a:t>
                      </a:r>
                    </a:p>
                  </a:txBody>
                  <a:tcPr anchor="ctr"/>
                </a:tc>
                <a:tc>
                  <a:txBody>
                    <a:bodyPr/>
                    <a:lstStyle/>
                    <a:p>
                      <a:pPr algn="ctr"/>
                      <a:r>
                        <a:rPr lang="en-US" sz="1600" b="1"/>
                        <a:t>9</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Identifies the key parts of the main ideas(s) of the text but misses some elements.</a:t>
                      </a:r>
                    </a:p>
                  </a:txBody>
                  <a:tcPr anchor="ctr"/>
                </a:tc>
              </a:tr>
              <a:tr h="538480">
                <a:tc>
                  <a:txBody>
                    <a:bodyPr/>
                    <a:lstStyle/>
                    <a:p>
                      <a:pPr algn="ctr"/>
                      <a:r>
                        <a:rPr lang="en-US" sz="1600" b="1"/>
                        <a:t>Approaching Expectations</a:t>
                      </a:r>
                    </a:p>
                  </a:txBody>
                  <a:tcPr anchor="ctr"/>
                </a:tc>
                <a:tc>
                  <a:txBody>
                    <a:bodyPr/>
                    <a:lstStyle/>
                    <a:p>
                      <a:pPr algn="ctr"/>
                      <a:r>
                        <a:rPr lang="en-US" sz="1600" b="1"/>
                        <a:t>8</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Identifies some parts of the main idea(s) of the text.</a:t>
                      </a:r>
                    </a:p>
                  </a:txBody>
                  <a:tcPr anchor="ctr"/>
                </a:tc>
              </a:tr>
              <a:tr h="492760">
                <a:tc>
                  <a:txBody>
                    <a:bodyPr/>
                    <a:lstStyle/>
                    <a:p>
                      <a:pPr algn="ctr"/>
                      <a:r>
                        <a:rPr lang="en-US" sz="1600" b="1"/>
                        <a:t>Minimal Comprehension</a:t>
                      </a:r>
                    </a:p>
                  </a:txBody>
                  <a:tcPr anchor="ctr"/>
                </a:tc>
                <a:tc>
                  <a:txBody>
                    <a:bodyPr/>
                    <a:lstStyle/>
                    <a:p>
                      <a:pPr algn="ctr"/>
                      <a:r>
                        <a:rPr lang="en-US" sz="1600" b="1"/>
                        <a:t>7</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May identify some ideas from the text but they do not represent the main idea(s). They</a:t>
                      </a:r>
                      <a:r>
                        <a:rPr lang="en-US" sz="1600" b="0" baseline="0">
                          <a:latin typeface="+mn-lt"/>
                          <a:ea typeface="Calibri"/>
                          <a:cs typeface="Times New Roman"/>
                        </a:rPr>
                        <a:t> are supporting details.</a:t>
                      </a:r>
                      <a:endParaRPr lang="en-US" sz="1600" b="0">
                        <a:latin typeface="+mn-lt"/>
                        <a:ea typeface="Calibri"/>
                        <a:cs typeface="Times New Roman"/>
                      </a:endParaRPr>
                    </a:p>
                  </a:txBody>
                  <a:tcPr anchor="ctr"/>
                </a:tc>
              </a:tr>
              <a:tr h="535940">
                <a:tc>
                  <a:txBody>
                    <a:bodyPr/>
                    <a:lstStyle/>
                    <a:p>
                      <a:pPr algn="ctr"/>
                      <a:r>
                        <a:rPr lang="en-US" sz="1600" b="1"/>
                        <a:t>No</a:t>
                      </a:r>
                      <a:r>
                        <a:rPr lang="en-US" sz="1600" b="1" baseline="0"/>
                        <a:t> Comprehension</a:t>
                      </a:r>
                      <a:endParaRPr lang="en-US" sz="1600" b="1"/>
                    </a:p>
                  </a:txBody>
                  <a:tcPr anchor="ctr"/>
                </a:tc>
                <a:tc>
                  <a:txBody>
                    <a:bodyPr/>
                    <a:lstStyle/>
                    <a:p>
                      <a:pPr algn="ctr"/>
                      <a:r>
                        <a:rPr lang="en-US" sz="16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a:latin typeface="+mn-lt"/>
                          <a:ea typeface="Calibri"/>
                          <a:cs typeface="Times New Roman"/>
                        </a:rPr>
                        <a:t>Does</a:t>
                      </a:r>
                      <a:r>
                        <a:rPr lang="en-US" sz="1600" b="0" baseline="0">
                          <a:latin typeface="+mn-lt"/>
                          <a:ea typeface="Calibri"/>
                          <a:cs typeface="Times New Roman"/>
                        </a:rPr>
                        <a:t> not provide a response.</a:t>
                      </a:r>
                      <a:endParaRPr lang="en-US" sz="16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Supporting Details</a:t>
            </a:r>
          </a:p>
        </p:txBody>
      </p:sp>
      <p:sp>
        <p:nvSpPr>
          <p:cNvPr id="8" name="Content Placeholder 7"/>
          <p:cNvSpPr>
            <a:spLocks noGrp="1"/>
          </p:cNvSpPr>
          <p:nvPr>
            <p:ph sz="quarter" idx="1"/>
          </p:nvPr>
        </p:nvSpPr>
        <p:spPr>
          <a:xfrm>
            <a:off x="165101" y="1516698"/>
            <a:ext cx="8857277" cy="2585402"/>
          </a:xfrm>
        </p:spPr>
        <p:txBody>
          <a:bodyPr anchor="t">
            <a:noAutofit/>
          </a:bodyPr>
          <a:lstStyle/>
          <a:p>
            <a:pPr marL="0" indent="0">
              <a:buNone/>
            </a:pPr>
            <a:r>
              <a:rPr lang="en-US" sz="2000">
                <a:solidFill>
                  <a:srgbClr val="FF0000"/>
                </a:solidFill>
              </a:rPr>
              <a:t>Check each detail that is mentioned in the article (not all are included). Copy the information that is given for each detail you have checked.  </a:t>
            </a:r>
          </a:p>
          <a:p>
            <a:pPr>
              <a:spcBef>
                <a:spcPts val="100"/>
              </a:spcBef>
              <a:buNone/>
            </a:pPr>
            <a:r>
              <a:rPr lang="en-US" sz="2000"/>
              <a:t>	___1. </a:t>
            </a:r>
            <a:r>
              <a:rPr lang="en-US" sz="1800"/>
              <a:t>Those who shop to excess often incur debt._______________________ </a:t>
            </a:r>
          </a:p>
          <a:p>
            <a:pPr>
              <a:spcBef>
                <a:spcPts val="100"/>
              </a:spcBef>
              <a:buNone/>
            </a:pPr>
            <a:r>
              <a:rPr lang="en-US" sz="1800"/>
              <a:t>	___2.  Compulsive shoppers shop out of emotional necessity. ________________</a:t>
            </a:r>
          </a:p>
          <a:p>
            <a:pPr>
              <a:spcBef>
                <a:spcPts val="100"/>
              </a:spcBef>
              <a:buNone/>
            </a:pPr>
            <a:r>
              <a:rPr lang="en-US" sz="1800"/>
              <a:t>	___3   Compulsive shoppers usually buy more and more each time. ________________</a:t>
            </a:r>
          </a:p>
          <a:p>
            <a:pPr>
              <a:spcBef>
                <a:spcPts val="100"/>
              </a:spcBef>
              <a:buNone/>
            </a:pPr>
            <a:r>
              <a:rPr lang="en-US" sz="1800"/>
              <a:t>	___4.  Shopping gives some people a rush of adrenaline. ____________________</a:t>
            </a:r>
          </a:p>
          <a:p>
            <a:pPr>
              <a:spcBef>
                <a:spcPts val="100"/>
              </a:spcBef>
              <a:buNone/>
            </a:pPr>
            <a:r>
              <a:rPr lang="en-US" sz="1800"/>
              <a:t>	___5.  Compulsive shoppers have trouble dealing with frustrations and problems. _______</a:t>
            </a:r>
          </a:p>
          <a:p>
            <a:pPr>
              <a:spcBef>
                <a:spcPts val="100"/>
              </a:spcBef>
              <a:buNone/>
            </a:pPr>
            <a:r>
              <a:rPr lang="en-US" sz="1800"/>
              <a:t>	___6.  Compulsive shoppers buy items that are not needed. _________________________</a:t>
            </a:r>
          </a:p>
          <a:p>
            <a:pPr>
              <a:buNone/>
            </a:pPr>
            <a:r>
              <a:rPr lang="en-US" sz="2000" b="1">
                <a:solidFill>
                  <a:srgbClr val="FF0000"/>
                </a:solidFill>
              </a:rPr>
              <a:t> </a:t>
            </a:r>
            <a:endParaRPr lang="en-US" sz="2000"/>
          </a:p>
        </p:txBody>
      </p:sp>
      <p:graphicFrame>
        <p:nvGraphicFramePr>
          <p:cNvPr id="9" name="Table 8"/>
          <p:cNvGraphicFramePr>
            <a:graphicFrameLocks noGrp="1"/>
          </p:cNvGraphicFramePr>
          <p:nvPr/>
        </p:nvGraphicFramePr>
        <p:xfrm>
          <a:off x="355599" y="4038600"/>
          <a:ext cx="8372349" cy="2477262"/>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Identifies all supporting details in the text and accurately provides information from the text to support these details.</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the majority of supporting details in the text and provides information from the text to</a:t>
                      </a:r>
                      <a:r>
                        <a:rPr lang="en-US" sz="1200" baseline="0">
                          <a:latin typeface="+mn-lt"/>
                          <a:ea typeface="Calibri"/>
                          <a:cs typeface="Times New Roman"/>
                        </a:rPr>
                        <a:t> support</a:t>
                      </a:r>
                      <a:r>
                        <a:rPr lang="en-US" sz="1200">
                          <a:latin typeface="+mn-lt"/>
                          <a:ea typeface="Calibri"/>
                          <a:cs typeface="Times New Roman"/>
                        </a:rPr>
                        <a:t> some of these details.</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half of the supporting details in the text and may provide limited information from the text to support these details. </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a few supporting details in the text but may be unable to provide information from the text to explain these details.</a:t>
                      </a:r>
                      <a:endParaRPr lang="en-US" sz="1200" b="0">
                        <a:latin typeface="+mn-lt"/>
                        <a:ea typeface="Calibri"/>
                        <a:cs typeface="Times New Roman"/>
                      </a:endParaRP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a:latin typeface="+mn-lt"/>
                          <a:ea typeface="Calibri"/>
                          <a:cs typeface="Times New Roman"/>
                        </a:rPr>
                        <a:t>Does</a:t>
                      </a:r>
                      <a:r>
                        <a:rPr lang="en-US" sz="1200" b="0" baseline="0">
                          <a:latin typeface="+mn-lt"/>
                          <a:ea typeface="Calibri"/>
                          <a:cs typeface="Times New Roman"/>
                        </a:rPr>
                        <a:t> not provide a response.</a:t>
                      </a:r>
                      <a:endParaRPr lang="en-US" sz="12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17744"/>
            <a:ext cx="8153400" cy="990600"/>
          </a:xfrm>
        </p:spPr>
        <p:txBody>
          <a:bodyPr>
            <a:normAutofit/>
          </a:bodyPr>
          <a:lstStyle/>
          <a:p>
            <a:r>
              <a:rPr lang="en-US"/>
              <a:t>Guessing Meaning from Context</a:t>
            </a:r>
          </a:p>
        </p:txBody>
      </p:sp>
      <p:sp>
        <p:nvSpPr>
          <p:cNvPr id="8" name="Content Placeholder 7"/>
          <p:cNvSpPr>
            <a:spLocks noGrp="1"/>
          </p:cNvSpPr>
          <p:nvPr>
            <p:ph sz="quarter" idx="1"/>
          </p:nvPr>
        </p:nvSpPr>
        <p:spPr>
          <a:xfrm>
            <a:off x="574548" y="1516698"/>
            <a:ext cx="7718552" cy="2521902"/>
          </a:xfrm>
        </p:spPr>
        <p:txBody>
          <a:bodyPr anchor="t">
            <a:noAutofit/>
          </a:bodyPr>
          <a:lstStyle/>
          <a:p>
            <a:pPr marL="0" indent="0">
              <a:buNone/>
            </a:pPr>
            <a:r>
              <a:rPr lang="en-US" sz="2400">
                <a:solidFill>
                  <a:srgbClr val="FF0000"/>
                </a:solidFill>
              </a:rPr>
              <a:t>Based on this text, write what the following words/expressions probably mean. Give your answer in English. </a:t>
            </a:r>
          </a:p>
          <a:p>
            <a:pPr marL="0" indent="0">
              <a:buNone/>
            </a:pPr>
            <a:r>
              <a:rPr lang="en-US" sz="2400">
                <a:solidFill>
                  <a:srgbClr val="FF0000"/>
                </a:solidFill>
              </a:rPr>
              <a:t>	</a:t>
            </a:r>
            <a:r>
              <a:rPr lang="en-US" sz="2000">
                <a:solidFill>
                  <a:srgbClr val="000000"/>
                </a:solidFill>
              </a:rPr>
              <a:t>1. la gratificación </a:t>
            </a:r>
            <a:r>
              <a:rPr lang="en-US" sz="2000" b="1">
                <a:solidFill>
                  <a:srgbClr val="000000"/>
                </a:solidFill>
              </a:rPr>
              <a:t>deriva	 	</a:t>
            </a:r>
            <a:r>
              <a:rPr lang="en-US" sz="2000">
                <a:solidFill>
                  <a:srgbClr val="000000"/>
                </a:solidFill>
              </a:rPr>
              <a:t>4. </a:t>
            </a:r>
            <a:r>
              <a:rPr lang="en-US" sz="2000"/>
              <a:t>tener un </a:t>
            </a:r>
            <a:r>
              <a:rPr lang="en-US" sz="2000" b="1"/>
              <a:t>exceso</a:t>
            </a:r>
            <a:r>
              <a:rPr lang="en-US" sz="2000"/>
              <a:t> </a:t>
            </a:r>
            <a:endParaRPr lang="en-US" sz="2000" b="1"/>
          </a:p>
          <a:p>
            <a:pPr marL="0" indent="0">
              <a:buNone/>
            </a:pPr>
            <a:r>
              <a:rPr lang="en-US" sz="2000" b="1">
                <a:solidFill>
                  <a:srgbClr val="000000"/>
                </a:solidFill>
              </a:rPr>
              <a:t>	</a:t>
            </a:r>
            <a:r>
              <a:rPr lang="en-US" sz="2000">
                <a:solidFill>
                  <a:srgbClr val="000000"/>
                </a:solidFill>
              </a:rPr>
              <a:t>2. </a:t>
            </a:r>
            <a:r>
              <a:rPr lang="en-US" sz="2000"/>
              <a:t>un </a:t>
            </a:r>
            <a:r>
              <a:rPr lang="en-US" sz="2000" b="1"/>
              <a:t>pensamiento</a:t>
            </a:r>
            <a:r>
              <a:rPr lang="en-US" sz="2000"/>
              <a:t> irracional	5. generar </a:t>
            </a:r>
            <a:r>
              <a:rPr lang="en-US" sz="2000" b="1"/>
              <a:t>deudas</a:t>
            </a:r>
          </a:p>
          <a:p>
            <a:pPr marL="0" indent="0">
              <a:buNone/>
            </a:pPr>
            <a:r>
              <a:rPr lang="en-US" sz="2000" b="1">
                <a:solidFill>
                  <a:srgbClr val="000000"/>
                </a:solidFill>
              </a:rPr>
              <a:t>	</a:t>
            </a:r>
            <a:r>
              <a:rPr lang="en-US" sz="2000">
                <a:solidFill>
                  <a:srgbClr val="000000"/>
                </a:solidFill>
              </a:rPr>
              <a:t>3. </a:t>
            </a:r>
            <a:r>
              <a:rPr lang="en-US" sz="2000" b="1"/>
              <a:t>la falta </a:t>
            </a:r>
            <a:r>
              <a:rPr lang="en-US" sz="2000"/>
              <a:t>de autoestima</a:t>
            </a:r>
            <a:r>
              <a:rPr lang="en-US" sz="2000" b="1"/>
              <a:t>	</a:t>
            </a:r>
            <a:r>
              <a:rPr lang="en-US" sz="2000"/>
              <a:t>	6. </a:t>
            </a:r>
            <a:r>
              <a:rPr lang="en-US" sz="2000" b="1"/>
              <a:t>soportar</a:t>
            </a:r>
            <a:r>
              <a:rPr lang="en-US" sz="2000"/>
              <a:t> frustraciones </a:t>
            </a:r>
            <a:endParaRPr lang="en-US" sz="2000" b="1">
              <a:solidFill>
                <a:srgbClr val="000000"/>
              </a:solidFill>
            </a:endParaRPr>
          </a:p>
        </p:txBody>
      </p:sp>
      <p:graphicFrame>
        <p:nvGraphicFramePr>
          <p:cNvPr id="9" name="Table 8"/>
          <p:cNvGraphicFramePr>
            <a:graphicFrameLocks noGrp="1"/>
          </p:cNvGraphicFramePr>
          <p:nvPr/>
        </p:nvGraphicFramePr>
        <p:xfrm>
          <a:off x="355599" y="3822700"/>
          <a:ext cx="8372349" cy="2477262"/>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Infers meaning of</a:t>
                      </a:r>
                      <a:r>
                        <a:rPr lang="en-US" sz="1200" b="0" baseline="0">
                          <a:latin typeface="+mn-lt"/>
                          <a:ea typeface="Calibri"/>
                          <a:cs typeface="Times New Roman"/>
                        </a:rPr>
                        <a:t> all</a:t>
                      </a:r>
                      <a:r>
                        <a:rPr lang="en-US" sz="1200" b="0">
                          <a:latin typeface="+mn-lt"/>
                          <a:ea typeface="Calibri"/>
                          <a:cs typeface="Times New Roman"/>
                        </a:rPr>
                        <a:t> unfamiliar words and phrases in the text.  Inferences are accurate.</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Infers meaning of more than half of unfamiliar words and phrases in the text.  The inferences are plausible</a:t>
                      </a:r>
                      <a:r>
                        <a:rPr lang="en-US" sz="1200" baseline="0">
                          <a:latin typeface="+mn-lt"/>
                          <a:ea typeface="Calibri"/>
                          <a:cs typeface="Times New Roman"/>
                        </a:rPr>
                        <a:t> </a:t>
                      </a:r>
                      <a:r>
                        <a:rPr lang="en-US" sz="1200">
                          <a:latin typeface="+mn-lt"/>
                          <a:ea typeface="Calibri"/>
                          <a:cs typeface="Times New Roman"/>
                        </a:rPr>
                        <a:t>although some may not be accurate.</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Infers meaning of half</a:t>
                      </a:r>
                      <a:r>
                        <a:rPr lang="en-US" sz="1200" baseline="0">
                          <a:latin typeface="+mn-lt"/>
                          <a:ea typeface="Calibri"/>
                          <a:cs typeface="Times New Roman"/>
                        </a:rPr>
                        <a:t> of</a:t>
                      </a:r>
                      <a:r>
                        <a:rPr lang="en-US" sz="1200">
                          <a:latin typeface="+mn-lt"/>
                          <a:ea typeface="Calibri"/>
                          <a:cs typeface="Times New Roman"/>
                        </a:rPr>
                        <a:t> unfamiliar words and phrases in the text.  The inferences are plausible although many are not accurate.</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200">
                          <a:latin typeface="+mn-lt"/>
                          <a:ea typeface="Calibri"/>
                          <a:cs typeface="Times New Roman"/>
                        </a:rPr>
                        <a:t>Infers meaning of less than  half</a:t>
                      </a:r>
                      <a:r>
                        <a:rPr lang="en-US" sz="1200" baseline="0">
                          <a:latin typeface="+mn-lt"/>
                          <a:ea typeface="Calibri"/>
                          <a:cs typeface="Times New Roman"/>
                        </a:rPr>
                        <a:t> of</a:t>
                      </a:r>
                      <a:r>
                        <a:rPr lang="en-US" sz="1200">
                          <a:latin typeface="+mn-lt"/>
                          <a:ea typeface="Calibri"/>
                          <a:cs typeface="Times New Roman"/>
                        </a:rPr>
                        <a:t> unfamiliar words and phrases in the text.  The  inferences are plausible although many are not accurate.</a:t>
                      </a: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Inferences of meaning of unfamiliar words and phrases are largely inaccurate or lacking.</a:t>
                      </a: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Inferences</a:t>
            </a:r>
          </a:p>
        </p:txBody>
      </p:sp>
      <p:sp>
        <p:nvSpPr>
          <p:cNvPr id="8" name="Content Placeholder 7"/>
          <p:cNvSpPr>
            <a:spLocks noGrp="1"/>
          </p:cNvSpPr>
          <p:nvPr>
            <p:ph sz="quarter" idx="1"/>
          </p:nvPr>
        </p:nvSpPr>
        <p:spPr>
          <a:xfrm>
            <a:off x="574548" y="1516698"/>
            <a:ext cx="7718552" cy="2521902"/>
          </a:xfrm>
        </p:spPr>
        <p:txBody>
          <a:bodyPr anchor="t">
            <a:noAutofit/>
          </a:bodyPr>
          <a:lstStyle/>
          <a:p>
            <a:pPr marL="0" indent="0">
              <a:buNone/>
            </a:pPr>
            <a:r>
              <a:rPr lang="en-US" sz="2400">
                <a:solidFill>
                  <a:srgbClr val="FF0000"/>
                </a:solidFill>
              </a:rPr>
              <a:t>Is the author critical of or understanding of the shoppers he describes in the article? Support your answer with evidence from the text. Give your answer in English. </a:t>
            </a:r>
            <a:endParaRPr lang="en-US" sz="2400"/>
          </a:p>
          <a:p>
            <a:pPr>
              <a:buNone/>
            </a:pPr>
            <a:r>
              <a:rPr lang="en-US" sz="2400" b="1">
                <a:solidFill>
                  <a:srgbClr val="FF0000"/>
                </a:solidFill>
              </a:rPr>
              <a:t> </a:t>
            </a:r>
            <a:endParaRPr lang="en-US" sz="2400"/>
          </a:p>
        </p:txBody>
      </p:sp>
      <p:graphicFrame>
        <p:nvGraphicFramePr>
          <p:cNvPr id="9" name="Table 8"/>
          <p:cNvGraphicFramePr>
            <a:graphicFrameLocks noGrp="1"/>
          </p:cNvGraphicFramePr>
          <p:nvPr/>
        </p:nvGraphicFramePr>
        <p:xfrm>
          <a:off x="355599" y="3035300"/>
          <a:ext cx="8372349" cy="2425954"/>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Infers and interprets the text’s meaning using clear evidence from the text. </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Infers and interprets the text’s meaning in a partially complete and/or partially plausible  manner.</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Makes a few plausible inferences regarding the text’s meaning.</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Inferences and interpretations of the text’s meaning are incomplete and/or not supported by evidence</a:t>
                      </a:r>
                      <a:r>
                        <a:rPr lang="en-US" sz="1200" baseline="0">
                          <a:latin typeface="+mn-lt"/>
                          <a:ea typeface="Calibri"/>
                          <a:cs typeface="Times New Roman"/>
                        </a:rPr>
                        <a:t> from the text</a:t>
                      </a:r>
                      <a:r>
                        <a:rPr lang="en-US" sz="1200">
                          <a:latin typeface="+mn-lt"/>
                          <a:ea typeface="Calibri"/>
                          <a:cs typeface="Times New Roman"/>
                        </a:rPr>
                        <a:t>.</a:t>
                      </a: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a:latin typeface="+mn-lt"/>
                          <a:ea typeface="Calibri"/>
                          <a:cs typeface="Times New Roman"/>
                        </a:rPr>
                        <a:t>Does</a:t>
                      </a:r>
                      <a:r>
                        <a:rPr lang="en-US" sz="1200" b="0" baseline="0">
                          <a:latin typeface="+mn-lt"/>
                          <a:ea typeface="Calibri"/>
                          <a:cs typeface="Times New Roman"/>
                        </a:rPr>
                        <a:t> not provide a response.</a:t>
                      </a:r>
                      <a:endParaRPr lang="en-US" sz="12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Cultural Perspectives</a:t>
            </a:r>
          </a:p>
        </p:txBody>
      </p:sp>
      <p:sp>
        <p:nvSpPr>
          <p:cNvPr id="8" name="Content Placeholder 7"/>
          <p:cNvSpPr>
            <a:spLocks noGrp="1"/>
          </p:cNvSpPr>
          <p:nvPr>
            <p:ph sz="quarter" idx="1"/>
          </p:nvPr>
        </p:nvSpPr>
        <p:spPr>
          <a:xfrm>
            <a:off x="574548" y="1516698"/>
            <a:ext cx="7718552" cy="2521902"/>
          </a:xfrm>
        </p:spPr>
        <p:txBody>
          <a:bodyPr anchor="t">
            <a:noAutofit/>
          </a:bodyPr>
          <a:lstStyle/>
          <a:p>
            <a:pPr marL="0" indent="0">
              <a:buNone/>
            </a:pPr>
            <a:r>
              <a:rPr lang="en-US" sz="2400">
                <a:solidFill>
                  <a:srgbClr val="FF0000"/>
                </a:solidFill>
              </a:rPr>
              <a:t>What have you learned about the target language culture from this article? Would this article have been different if it had been written for a US audience? Give your answer in English. </a:t>
            </a:r>
            <a:endParaRPr lang="en-US" sz="2400"/>
          </a:p>
          <a:p>
            <a:pPr>
              <a:buNone/>
            </a:pPr>
            <a:r>
              <a:rPr lang="en-US" sz="2400" b="1">
                <a:solidFill>
                  <a:srgbClr val="FF0000"/>
                </a:solidFill>
              </a:rPr>
              <a:t> </a:t>
            </a:r>
            <a:endParaRPr lang="en-US" sz="2400"/>
          </a:p>
        </p:txBody>
      </p:sp>
      <p:graphicFrame>
        <p:nvGraphicFramePr>
          <p:cNvPr id="9" name="Table 8"/>
          <p:cNvGraphicFramePr>
            <a:graphicFrameLocks noGrp="1"/>
          </p:cNvGraphicFramePr>
          <p:nvPr/>
        </p:nvGraphicFramePr>
        <p:xfrm>
          <a:off x="355599" y="3530600"/>
          <a:ext cx="8372349" cy="2477262"/>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Identifies cultural perspectives/norms accurately.  Provides a detailed connection of cultural products/practices to perspectives.</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some cultural perspectives/norms accurately.  Connects cultural products/practices to perspectives.</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some cultural perspectives/norms accurately.  Provides a minimal connection of cultural products/practices to perspectives.</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Identification of cultural perspectives/norms is mostly superficial</a:t>
                      </a:r>
                      <a:r>
                        <a:rPr lang="en-US" sz="1200" baseline="0">
                          <a:latin typeface="+mn-lt"/>
                          <a:ea typeface="Calibri"/>
                          <a:cs typeface="Times New Roman"/>
                        </a:rPr>
                        <a:t> or lacking</a:t>
                      </a:r>
                      <a:r>
                        <a:rPr lang="en-US" sz="1200">
                          <a:latin typeface="+mn-lt"/>
                          <a:ea typeface="Calibri"/>
                          <a:cs typeface="Times New Roman"/>
                        </a:rPr>
                        <a:t> And/or connection of cultural practices/products to perspectives is superficial</a:t>
                      </a:r>
                      <a:r>
                        <a:rPr lang="en-US" sz="1200" baseline="0">
                          <a:latin typeface="+mn-lt"/>
                          <a:ea typeface="Calibri"/>
                          <a:cs typeface="Times New Roman"/>
                        </a:rPr>
                        <a:t> or lacking.</a:t>
                      </a:r>
                      <a:endParaRPr lang="en-US" sz="1200">
                        <a:latin typeface="+mn-lt"/>
                        <a:ea typeface="Calibri"/>
                        <a:cs typeface="Times New Roman"/>
                      </a:endParaRP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a:latin typeface="+mn-lt"/>
                          <a:ea typeface="Calibri"/>
                          <a:cs typeface="Times New Roman"/>
                        </a:rPr>
                        <a:t>Does</a:t>
                      </a:r>
                      <a:r>
                        <a:rPr lang="en-US" sz="1200" b="0" baseline="0">
                          <a:latin typeface="+mn-lt"/>
                          <a:ea typeface="Calibri"/>
                          <a:cs typeface="Times New Roman"/>
                        </a:rPr>
                        <a:t> not provide a response.</a:t>
                      </a:r>
                      <a:endParaRPr lang="en-US" sz="12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Literal Comprehension Rubric</a:t>
            </a:r>
          </a:p>
        </p:txBody>
      </p:sp>
      <p:sp>
        <p:nvSpPr>
          <p:cNvPr id="3" name="Footer Placeholder 2"/>
          <p:cNvSpPr>
            <a:spLocks noGrp="1"/>
          </p:cNvSpPr>
          <p:nvPr>
            <p:ph type="ftr" sz="quarter" idx="11"/>
          </p:nvPr>
        </p:nvSpPr>
        <p:spPr/>
        <p:txBody>
          <a:bodyPr/>
          <a:lstStyle/>
          <a:p>
            <a:r>
              <a:rPr lang="en-US"/>
              <a:t>Laura Terrill</a:t>
            </a:r>
          </a:p>
        </p:txBody>
      </p:sp>
      <p:graphicFrame>
        <p:nvGraphicFramePr>
          <p:cNvPr id="5" name="Content Placeholder 4"/>
          <p:cNvGraphicFramePr>
            <a:graphicFrameLocks noGrp="1"/>
          </p:cNvGraphicFramePr>
          <p:nvPr>
            <p:ph sz="quarter" idx="1"/>
          </p:nvPr>
        </p:nvGraphicFramePr>
        <p:xfrm>
          <a:off x="612775" y="2006114"/>
          <a:ext cx="8153400" cy="4028440"/>
        </p:xfrm>
        <a:graphic>
          <a:graphicData uri="http://schemas.openxmlformats.org/drawingml/2006/table">
            <a:tbl>
              <a:tblPr firstRow="1" bandRow="1">
                <a:tableStyleId>{5C22544A-7EE6-4342-B048-85BDC9FD1C3A}</a:tableStyleId>
              </a:tblPr>
              <a:tblGrid>
                <a:gridCol w="1966596"/>
                <a:gridCol w="864154"/>
                <a:gridCol w="5322650"/>
              </a:tblGrid>
              <a:tr h="370840">
                <a:tc gridSpan="3">
                  <a:txBody>
                    <a:bodyPr/>
                    <a:lstStyle/>
                    <a:p>
                      <a:pPr marL="0" marR="0">
                        <a:spcBef>
                          <a:spcPts val="0"/>
                        </a:spcBef>
                        <a:spcAft>
                          <a:spcPts val="0"/>
                        </a:spcAft>
                        <a:tabLst>
                          <a:tab pos="2743200" algn="ctr"/>
                          <a:tab pos="5486400" algn="r"/>
                        </a:tabLst>
                      </a:pPr>
                      <a:r>
                        <a:rPr lang="en-US" sz="2000" b="1">
                          <a:latin typeface="+mn-lt"/>
                          <a:ea typeface="Cambria"/>
                          <a:cs typeface="Times New Roman"/>
                        </a:rPr>
                        <a:t>Literal Comprehension - </a:t>
                      </a:r>
                      <a:r>
                        <a:rPr lang="en-US" sz="2000">
                          <a:latin typeface="+mn-lt"/>
                          <a:ea typeface="Cambria"/>
                          <a:cs typeface="Times New Roman"/>
                        </a:rPr>
                        <a:t>Key Word, Main Idea, Supporting Details</a:t>
                      </a:r>
                      <a:endParaRPr lang="en-US" sz="2000">
                        <a:latin typeface="+mn-lt"/>
                        <a:ea typeface="ＭＳ 明朝"/>
                        <a:cs typeface="Times New Roman"/>
                      </a:endParaRPr>
                    </a:p>
                  </a:txBody>
                  <a:tcPr marL="68580" marR="68580" marT="0" marB="0" anchor="ctr"/>
                </a:tc>
                <a:tc hMerge="1">
                  <a:txBody>
                    <a:bodyPr/>
                    <a:lstStyle/>
                    <a:p>
                      <a:endParaRPr lang="en-US"/>
                    </a:p>
                  </a:txBody>
                  <a:tcPr/>
                </a:tc>
                <a:tc hMerge="1">
                  <a:txBody>
                    <a:bodyPr/>
                    <a:lstStyle/>
                    <a:p>
                      <a:endParaRPr lang="en-US"/>
                    </a:p>
                  </a:txBody>
                  <a:tcPr/>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Strong Comprehension</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10</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Identifies all key words/details/ideas appropriately within context of the text.</a:t>
                      </a:r>
                      <a:endParaRPr lang="en-US" sz="2000">
                        <a:latin typeface="+mn-lt"/>
                        <a:ea typeface="ＭＳ 明朝"/>
                        <a:cs typeface="Times New Roman"/>
                      </a:endParaRPr>
                    </a:p>
                  </a:txBody>
                  <a:tcPr marL="68580" marR="68580" marT="0" marB="0" anchor="ctr"/>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Meets Expectations</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9</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Identifies majority of key words/details/ideas appropriately within context of the text.</a:t>
                      </a:r>
                      <a:endParaRPr lang="en-US" sz="2000">
                        <a:latin typeface="+mn-lt"/>
                        <a:ea typeface="ＭＳ 明朝"/>
                        <a:cs typeface="Times New Roman"/>
                      </a:endParaRPr>
                    </a:p>
                  </a:txBody>
                  <a:tcPr marL="68580" marR="68580" marT="0" marB="0" anchor="ctr"/>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Approaching Expectations</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8</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Identifies half of key words/details/ideas appropriately within the context of the text.</a:t>
                      </a:r>
                      <a:endParaRPr lang="en-US" sz="2000">
                        <a:latin typeface="+mn-lt"/>
                        <a:ea typeface="ＭＳ 明朝"/>
                        <a:cs typeface="Times New Roman"/>
                      </a:endParaRPr>
                    </a:p>
                  </a:txBody>
                  <a:tcPr marL="68580" marR="68580" marT="0" marB="0" anchor="ctr"/>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Minimal Comprehension</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7</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Identifies fewer than half of key words/details/ideas appropriately within the context of the text.</a:t>
                      </a:r>
                      <a:endParaRPr lang="en-US" sz="2000">
                        <a:latin typeface="+mn-lt"/>
                        <a:ea typeface="ＭＳ 明朝"/>
                        <a:cs typeface="Times New Roman"/>
                      </a:endParaRPr>
                    </a:p>
                  </a:txBody>
                  <a:tcPr marL="68580" marR="68580" marT="0" marB="0" anchor="ctr"/>
                </a:tc>
              </a:tr>
              <a:tr h="370840">
                <a:tc>
                  <a:txBody>
                    <a:bodyPr/>
                    <a:lstStyle/>
                    <a:p>
                      <a:pPr marL="0" marR="0">
                        <a:spcBef>
                          <a:spcPts val="0"/>
                        </a:spcBef>
                        <a:spcAft>
                          <a:spcPts val="0"/>
                        </a:spcAft>
                        <a:tabLst>
                          <a:tab pos="2743200" algn="ctr"/>
                          <a:tab pos="5486400" algn="r"/>
                        </a:tabLst>
                      </a:pPr>
                      <a:r>
                        <a:rPr lang="en-US" sz="2000">
                          <a:latin typeface="+mn-lt"/>
                          <a:ea typeface="Cambria"/>
                          <a:cs typeface="Times New Roman"/>
                        </a:rPr>
                        <a:t>No Comprehension</a:t>
                      </a:r>
                      <a:endParaRPr lang="en-US" sz="2000">
                        <a:latin typeface="+mn-lt"/>
                        <a:ea typeface="ＭＳ 明朝"/>
                        <a:cs typeface="Times New Roman"/>
                      </a:endParaRPr>
                    </a:p>
                  </a:txBody>
                  <a:tcPr marL="68580" marR="68580" marT="0" marB="0" anchor="ctr"/>
                </a:tc>
                <a:tc>
                  <a:txBody>
                    <a:bodyPr/>
                    <a:lstStyle/>
                    <a:p>
                      <a:pPr marL="0" marR="0" algn="ctr">
                        <a:spcBef>
                          <a:spcPts val="0"/>
                        </a:spcBef>
                        <a:spcAft>
                          <a:spcPts val="0"/>
                        </a:spcAft>
                        <a:tabLst>
                          <a:tab pos="2743200" algn="ctr"/>
                          <a:tab pos="5486400" algn="r"/>
                        </a:tabLst>
                      </a:pPr>
                      <a:r>
                        <a:rPr lang="en-US" sz="2000">
                          <a:latin typeface="+mn-lt"/>
                          <a:ea typeface="Cambria"/>
                          <a:cs typeface="Times New Roman"/>
                        </a:rPr>
                        <a:t>5</a:t>
                      </a:r>
                      <a:endParaRPr lang="en-US" sz="2000">
                        <a:latin typeface="+mn-lt"/>
                        <a:ea typeface="ＭＳ 明朝"/>
                        <a:cs typeface="Times New Roman"/>
                      </a:endParaRPr>
                    </a:p>
                  </a:txBody>
                  <a:tcPr marL="68580" marR="68580" marT="0" marB="0" anchor="ctr"/>
                </a:tc>
                <a:tc>
                  <a:txBody>
                    <a:bodyPr/>
                    <a:lstStyle/>
                    <a:p>
                      <a:pPr marL="0" marR="0">
                        <a:spcBef>
                          <a:spcPts val="0"/>
                        </a:spcBef>
                        <a:spcAft>
                          <a:spcPts val="0"/>
                        </a:spcAft>
                        <a:tabLst>
                          <a:tab pos="2743200" algn="ctr"/>
                          <a:tab pos="5486400" algn="r"/>
                        </a:tabLst>
                      </a:pPr>
                      <a:r>
                        <a:rPr lang="en-US" sz="2000">
                          <a:latin typeface="+mn-lt"/>
                          <a:ea typeface="Cambria"/>
                          <a:cs typeface="Times New Roman"/>
                        </a:rPr>
                        <a:t>Does not identify any of the words/details/ideas appropriately within the context of the text or does not respond. </a:t>
                      </a:r>
                      <a:endParaRPr lang="en-US" sz="2000">
                        <a:latin typeface="+mn-lt"/>
                        <a:ea typeface="ＭＳ 明朝"/>
                        <a:cs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Interpretive Comprehension </a:t>
            </a:r>
          </a:p>
        </p:txBody>
      </p:sp>
      <p:sp>
        <p:nvSpPr>
          <p:cNvPr id="3" name="Footer Placeholder 2"/>
          <p:cNvSpPr>
            <a:spLocks noGrp="1"/>
          </p:cNvSpPr>
          <p:nvPr>
            <p:ph type="ftr" sz="quarter" idx="11"/>
          </p:nvPr>
        </p:nvSpPr>
        <p:spPr/>
        <p:txBody>
          <a:bodyPr/>
          <a:lstStyle/>
          <a:p>
            <a:r>
              <a:rPr lang="en-US"/>
              <a:t>Laura Terrill</a:t>
            </a:r>
          </a:p>
        </p:txBody>
      </p:sp>
      <p:sp>
        <p:nvSpPr>
          <p:cNvPr id="11" name="Content Placeholder 10"/>
          <p:cNvSpPr>
            <a:spLocks noGrp="1"/>
          </p:cNvSpPr>
          <p:nvPr>
            <p:ph sz="quarter" idx="1"/>
          </p:nvPr>
        </p:nvSpPr>
        <p:spPr>
          <a:xfrm>
            <a:off x="612647" y="1600200"/>
            <a:ext cx="8369323" cy="4495800"/>
          </a:xfrm>
        </p:spPr>
        <p:txBody>
          <a:bodyPr>
            <a:normAutofit fontScale="85000" lnSpcReduction="10000"/>
          </a:bodyPr>
          <a:lstStyle/>
          <a:p>
            <a:pPr marL="0" indent="0">
              <a:lnSpc>
                <a:spcPct val="110000"/>
              </a:lnSpc>
              <a:spcBef>
                <a:spcPts val="0"/>
              </a:spcBef>
              <a:buNone/>
            </a:pPr>
            <a:r>
              <a:rPr lang="en-US" sz="2353" b="1"/>
              <a:t>Meaning from Context</a:t>
            </a:r>
            <a:r>
              <a:rPr lang="en-US" sz="2353"/>
              <a:t> - Based on this text, write what the following words/expressions probably mean. Give your answer in English. </a:t>
            </a:r>
          </a:p>
          <a:p>
            <a:pPr marL="0" indent="0">
              <a:lnSpc>
                <a:spcPct val="110000"/>
              </a:lnSpc>
              <a:spcBef>
                <a:spcPts val="0"/>
              </a:spcBef>
              <a:buNone/>
            </a:pPr>
            <a:r>
              <a:rPr lang="en-US" sz="2353"/>
              <a:t>	</a:t>
            </a:r>
          </a:p>
          <a:p>
            <a:pPr marL="777240" lvl="1" indent="-457200">
              <a:lnSpc>
                <a:spcPct val="110000"/>
              </a:lnSpc>
              <a:spcBef>
                <a:spcPts val="0"/>
              </a:spcBef>
              <a:buNone/>
            </a:pPr>
            <a:r>
              <a:rPr lang="es-ES_tradnl" sz="2353"/>
              <a:t>1.  </a:t>
            </a:r>
            <a:r>
              <a:rPr lang="es-ES_tradnl" sz="2353" b="1"/>
              <a:t>acompañado</a:t>
            </a:r>
            <a:r>
              <a:rPr lang="es-ES_tradnl" sz="2353"/>
              <a:t> de amigos 	4.  los familiares de </a:t>
            </a:r>
            <a:r>
              <a:rPr lang="es-ES_tradnl" sz="2353" b="1"/>
              <a:t>los difuntos</a:t>
            </a:r>
            <a:endParaRPr lang="en-US" sz="2353"/>
          </a:p>
          <a:p>
            <a:pPr marL="777240" lvl="1" indent="-457200">
              <a:lnSpc>
                <a:spcPct val="110000"/>
              </a:lnSpc>
              <a:spcBef>
                <a:spcPts val="0"/>
              </a:spcBef>
              <a:buNone/>
            </a:pPr>
            <a:r>
              <a:rPr lang="es-ES_tradnl" sz="2353"/>
              <a:t>2.  mi </a:t>
            </a:r>
            <a:r>
              <a:rPr lang="es-ES_tradnl" sz="2353" b="1"/>
              <a:t>única </a:t>
            </a:r>
            <a:r>
              <a:rPr lang="es-ES_tradnl" sz="2353"/>
              <a:t>experiencia 	5.  </a:t>
            </a:r>
            <a:r>
              <a:rPr lang="es-ES_tradnl" sz="2353" b="1"/>
              <a:t>previamente</a:t>
            </a:r>
            <a:r>
              <a:rPr lang="es-ES_tradnl" sz="2353"/>
              <a:t> había investigado </a:t>
            </a:r>
            <a:endParaRPr lang="en-US" sz="2353"/>
          </a:p>
          <a:p>
            <a:pPr marL="777240" lvl="1" indent="-457200">
              <a:lnSpc>
                <a:spcPct val="110000"/>
              </a:lnSpc>
              <a:spcBef>
                <a:spcPts val="0"/>
              </a:spcBef>
              <a:buNone/>
            </a:pPr>
            <a:r>
              <a:rPr lang="es-ES_tradnl" sz="2353"/>
              <a:t>3</a:t>
            </a:r>
            <a:r>
              <a:rPr lang="es-ES_tradnl" sz="2353" b="1"/>
              <a:t>.  conseguir </a:t>
            </a:r>
            <a:r>
              <a:rPr lang="es-ES_tradnl" sz="2353"/>
              <a:t>los elementos 	6.  más </a:t>
            </a:r>
            <a:r>
              <a:rPr lang="es-ES_tradnl" sz="2353" b="1"/>
              <a:t>concurridos</a:t>
            </a:r>
            <a:r>
              <a:rPr lang="es-ES_tradnl" sz="2353"/>
              <a:t> en esos día</a:t>
            </a:r>
            <a:r>
              <a:rPr lang="en-US" sz="2353"/>
              <a:t> </a:t>
            </a:r>
          </a:p>
          <a:p>
            <a:pPr marL="777240" lvl="1" indent="-457200">
              <a:lnSpc>
                <a:spcPct val="110000"/>
              </a:lnSpc>
              <a:spcBef>
                <a:spcPts val="0"/>
              </a:spcBef>
              <a:buAutoNum type="arabicPeriod" startAt="3"/>
            </a:pPr>
            <a:endParaRPr lang="en-US" sz="2353"/>
          </a:p>
          <a:p>
            <a:pPr>
              <a:buNone/>
            </a:pPr>
            <a:r>
              <a:rPr lang="en-US" sz="2353" b="1"/>
              <a:t>Inferences</a:t>
            </a:r>
            <a:r>
              <a:rPr lang="en-US" sz="2353"/>
              <a:t> – What is the author’s opinion of Day of the Dead?  Support your answer with evidence from the text. Give your answer in English. </a:t>
            </a:r>
          </a:p>
          <a:p>
            <a:pPr>
              <a:buNone/>
            </a:pPr>
            <a:r>
              <a:rPr lang="en-US" sz="2353"/>
              <a:t> </a:t>
            </a:r>
          </a:p>
          <a:p>
            <a:pPr>
              <a:buNone/>
            </a:pPr>
            <a:r>
              <a:rPr lang="en-US" sz="2353" b="1"/>
              <a:t>Cultural Perspectives</a:t>
            </a:r>
            <a:r>
              <a:rPr lang="en-US" sz="2353"/>
              <a:t> - What have you learned about cultural products, practices, and perspectives from this article?  Be sure to include perspectives.  Give your answer in English. </a:t>
            </a:r>
          </a:p>
          <a:p>
            <a:pPr>
              <a:buNone/>
            </a:pPr>
            <a:endParaRPr lang="en-US" sz="320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19370</TotalTime>
  <Words>1405</Words>
  <Application>Microsoft Macintosh PowerPoint</Application>
  <PresentationFormat>On-screen Show (4:3)</PresentationFormat>
  <Paragraphs>238</Paragraphs>
  <Slides>12</Slides>
  <Notes>0</Notes>
  <HiddenSlides>0</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Calibri</vt:lpstr>
      <vt:lpstr>Cambria</vt:lpstr>
      <vt:lpstr>ＭＳ 明朝</vt:lpstr>
      <vt:lpstr>Symbol</vt:lpstr>
      <vt:lpstr>Times New Roman</vt:lpstr>
      <vt:lpstr>Wingdings</vt:lpstr>
      <vt:lpstr>Wingdings 2</vt:lpstr>
      <vt:lpstr>Median</vt:lpstr>
      <vt:lpstr>La adicción a las compras</vt:lpstr>
      <vt:lpstr>Key Word Recognition</vt:lpstr>
      <vt:lpstr>Main Idea</vt:lpstr>
      <vt:lpstr>Supporting Details</vt:lpstr>
      <vt:lpstr>Guessing Meaning from Context</vt:lpstr>
      <vt:lpstr>Inferences</vt:lpstr>
      <vt:lpstr>Cultural Perspectives</vt:lpstr>
      <vt:lpstr>Literal Comprehension Rubric</vt:lpstr>
      <vt:lpstr>Interpretive Comprehension </vt:lpstr>
      <vt:lpstr>Interpretive Comprehension</vt:lpstr>
      <vt:lpstr>Interpretive Listening</vt:lpstr>
      <vt:lpstr>Literal Comprehension Rubric</vt:lpstr>
    </vt:vector>
  </TitlesOfParts>
  <Company>Educational Consultant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Terrill Laura</dc:creator>
  <cp:lastModifiedBy>Laura Terrill</cp:lastModifiedBy>
  <cp:revision>288</cp:revision>
  <cp:lastPrinted>2014-06-08T01:31:46Z</cp:lastPrinted>
  <dcterms:created xsi:type="dcterms:W3CDTF">2015-09-30T11:40:51Z</dcterms:created>
  <dcterms:modified xsi:type="dcterms:W3CDTF">2016-02-18T00:49:46Z</dcterms:modified>
</cp:coreProperties>
</file>